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9" r:id="rId4"/>
    <p:sldId id="260" r:id="rId5"/>
    <p:sldId id="266" r:id="rId6"/>
    <p:sldId id="267" r:id="rId7"/>
    <p:sldId id="269" r:id="rId8"/>
    <p:sldId id="311" r:id="rId9"/>
    <p:sldId id="312" r:id="rId10"/>
    <p:sldId id="332" r:id="rId11"/>
    <p:sldId id="333" r:id="rId12"/>
    <p:sldId id="313" r:id="rId13"/>
    <p:sldId id="328" r:id="rId14"/>
    <p:sldId id="329" r:id="rId15"/>
    <p:sldId id="330" r:id="rId16"/>
    <p:sldId id="331" r:id="rId17"/>
    <p:sldId id="322" r:id="rId18"/>
    <p:sldId id="273" r:id="rId19"/>
  </p:sldIdLst>
  <p:sldSz cx="10160000" cy="5715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250"/>
    <a:srgbClr val="8568A7"/>
    <a:srgbClr val="A1C15C"/>
    <a:srgbClr val="5285C5"/>
    <a:srgbClr val="C1D597"/>
    <a:srgbClr val="FF8B8B"/>
    <a:srgbClr val="0000FF"/>
    <a:srgbClr val="267CB5"/>
    <a:srgbClr val="EEEDF7"/>
    <a:srgbClr val="EF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3" autoAdjust="0"/>
    <p:restoredTop sz="96429" autoAdjust="0"/>
  </p:normalViewPr>
  <p:slideViewPr>
    <p:cSldViewPr>
      <p:cViewPr varScale="1">
        <p:scale>
          <a:sx n="134" d="100"/>
          <a:sy n="134" d="100"/>
        </p:scale>
        <p:origin x="-846" y="-78"/>
      </p:cViewPr>
      <p:guideLst>
        <p:guide orient="horz" pos="1800"/>
        <p:guide pos="320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A6AA6-31FD-44E9-9653-291D8EF1E289}" type="doc">
      <dgm:prSet loTypeId="urn:microsoft.com/office/officeart/2005/8/layout/venn3" loCatId="relationship" qsTypeId="urn:microsoft.com/office/officeart/2005/8/quickstyle/simple2" qsCatId="simple" csTypeId="urn:microsoft.com/office/officeart/2005/8/colors/colorful4" csCatId="colorful" phldr="1"/>
      <dgm:spPr/>
      <dgm:t>
        <a:bodyPr/>
        <a:lstStyle/>
        <a:p>
          <a:endParaRPr lang="zh-TW" altLang="en-US"/>
        </a:p>
      </dgm:t>
    </dgm:pt>
    <dgm:pt modelId="{A7F87760-8E92-49C3-AEA4-4BF112879F58}">
      <dgm:prSet custT="1"/>
      <dgm:spPr/>
      <dgm:t>
        <a:bodyPr/>
        <a:lstStyle/>
        <a:p>
          <a:pPr rtl="0"/>
          <a:r>
            <a:rPr lang="zh-TW" altLang="en-US" sz="1600" b="1" dirty="0" smtClean="0">
              <a:solidFill>
                <a:schemeClr val="bg1"/>
              </a:solidFill>
              <a:latin typeface="微軟正黑體" panose="020B0604030504040204" pitchFamily="34" charset="-120"/>
              <a:ea typeface="微軟正黑體" panose="020B0604030504040204" pitchFamily="34" charset="-120"/>
            </a:rPr>
            <a:t>計畫說明</a:t>
          </a:r>
          <a:endParaRPr lang="zh-TW" altLang="en-US" sz="1600" b="1" dirty="0">
            <a:solidFill>
              <a:schemeClr val="bg1"/>
            </a:solidFill>
            <a:latin typeface="微軟正黑體" panose="020B0604030504040204" pitchFamily="34" charset="-120"/>
            <a:ea typeface="微軟正黑體" panose="020B0604030504040204" pitchFamily="34" charset="-120"/>
          </a:endParaRPr>
        </a:p>
      </dgm:t>
    </dgm:pt>
    <dgm:pt modelId="{FE9F46B0-01A3-4BFB-B76C-1FDC144275D7}" type="parTrans" cxnId="{907CD1BF-3D50-457C-BE47-94C1E3485277}">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8D6BD66D-3F10-4822-A5F3-162478C817AE}" type="sibTrans" cxnId="{907CD1BF-3D50-457C-BE47-94C1E3485277}">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2B39962D-F770-4B31-B1B9-15A728AB7C0D}">
      <dgm:prSet custT="1"/>
      <dgm:spPr/>
      <dgm:t>
        <a:bodyPr/>
        <a:lstStyle/>
        <a:p>
          <a:pPr rtl="0"/>
          <a:r>
            <a:rPr lang="zh-TW" altLang="en-US" sz="1600" b="1" smtClean="0">
              <a:solidFill>
                <a:schemeClr val="bg1"/>
              </a:solidFill>
              <a:latin typeface="微軟正黑體" panose="020B0604030504040204" pitchFamily="34" charset="-120"/>
              <a:ea typeface="微軟正黑體" panose="020B0604030504040204" pitchFamily="34" charset="-120"/>
            </a:rPr>
            <a:t>預定期程</a:t>
          </a:r>
          <a:endParaRPr lang="zh-TW" altLang="en-US" sz="1600" b="1" dirty="0">
            <a:solidFill>
              <a:schemeClr val="bg1"/>
            </a:solidFill>
            <a:latin typeface="微軟正黑體" panose="020B0604030504040204" pitchFamily="34" charset="-120"/>
            <a:ea typeface="微軟正黑體" panose="020B0604030504040204" pitchFamily="34" charset="-120"/>
          </a:endParaRPr>
        </a:p>
      </dgm:t>
    </dgm:pt>
    <dgm:pt modelId="{7A753B2E-A7A7-420F-9E78-7A4073ADA559}" type="parTrans" cxnId="{7C1B6A65-179D-4102-8B75-C646A181BA08}">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067F744C-BC9F-4283-B384-6BC294A6C2E7}" type="sibTrans" cxnId="{7C1B6A65-179D-4102-8B75-C646A181BA08}">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5C7CED3A-92AF-4DF3-847C-0C3DF8EB2530}">
      <dgm:prSet custT="1"/>
      <dgm:spPr/>
      <dgm:t>
        <a:bodyPr/>
        <a:lstStyle/>
        <a:p>
          <a:pPr rtl="0"/>
          <a:r>
            <a:rPr lang="zh-TW" altLang="en-US" sz="1600" b="1" dirty="0" smtClean="0">
              <a:solidFill>
                <a:schemeClr val="bg1"/>
              </a:solidFill>
              <a:latin typeface="微軟正黑體" panose="020B0604030504040204" pitchFamily="34" charset="-120"/>
              <a:ea typeface="微軟正黑體" panose="020B0604030504040204" pitchFamily="34" charset="-120"/>
            </a:rPr>
            <a:t>查估流程</a:t>
          </a:r>
          <a:endParaRPr lang="zh-TW" altLang="en-US" sz="1600" b="1" dirty="0">
            <a:solidFill>
              <a:schemeClr val="bg1"/>
            </a:solidFill>
            <a:latin typeface="微軟正黑體" panose="020B0604030504040204" pitchFamily="34" charset="-120"/>
            <a:ea typeface="微軟正黑體" panose="020B0604030504040204" pitchFamily="34" charset="-120"/>
          </a:endParaRPr>
        </a:p>
      </dgm:t>
    </dgm:pt>
    <dgm:pt modelId="{8708A6C7-2312-4DCD-ABFB-D192888484AF}" type="parTrans" cxnId="{95DCEEE9-FC51-4BA1-AEA3-CA609F9C135E}">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2FA9032B-8A8A-46C8-8CF2-E094FF8D8300}" type="sibTrans" cxnId="{95DCEEE9-FC51-4BA1-AEA3-CA609F9C135E}">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682A71EE-A975-407B-8BD3-B7CFC4AA732E}">
      <dgm:prSet custT="1"/>
      <dgm:spPr/>
      <dgm:t>
        <a:bodyPr/>
        <a:lstStyle/>
        <a:p>
          <a:pPr rtl="0"/>
          <a:r>
            <a:rPr lang="zh-TW" altLang="en-US" sz="1600" b="1" dirty="0" smtClean="0">
              <a:solidFill>
                <a:schemeClr val="bg1"/>
              </a:solidFill>
              <a:latin typeface="微軟正黑體" panose="020B0604030504040204" pitchFamily="34" charset="-120"/>
              <a:ea typeface="微軟正黑體" panose="020B0604030504040204" pitchFamily="34" charset="-120"/>
            </a:rPr>
            <a:t>權益主張</a:t>
          </a:r>
          <a:endParaRPr lang="zh-TW" altLang="en-US" sz="1600" b="1" dirty="0">
            <a:solidFill>
              <a:schemeClr val="bg1"/>
            </a:solidFill>
            <a:latin typeface="微軟正黑體" panose="020B0604030504040204" pitchFamily="34" charset="-120"/>
            <a:ea typeface="微軟正黑體" panose="020B0604030504040204" pitchFamily="34" charset="-120"/>
          </a:endParaRPr>
        </a:p>
      </dgm:t>
    </dgm:pt>
    <dgm:pt modelId="{72BDB97D-F970-4AB0-899B-1EE3E98A8DE7}" type="parTrans" cxnId="{F7004331-8EA3-44EB-8A61-C11746D76834}">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8D679BBF-B768-4A72-A28D-4E463B1E4ED0}" type="sibTrans" cxnId="{F7004331-8EA3-44EB-8A61-C11746D76834}">
      <dgm:prSet/>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B2B5DB63-DAE8-4F24-9BD4-F93348701471}">
      <dgm:prSet custT="1"/>
      <dgm:spPr/>
      <dgm:t>
        <a:bodyPr/>
        <a:lstStyle/>
        <a:p>
          <a:pPr rtl="0">
            <a:lnSpc>
              <a:spcPts val="500"/>
            </a:lnSpc>
          </a:pPr>
          <a:r>
            <a:rPr lang="zh-TW" altLang="en-US" sz="1600" b="1" dirty="0" smtClean="0">
              <a:solidFill>
                <a:schemeClr val="bg1"/>
              </a:solidFill>
              <a:latin typeface="微軟正黑體" panose="020B0604030504040204" pitchFamily="34" charset="-120"/>
              <a:ea typeface="微軟正黑體" panose="020B0604030504040204" pitchFamily="34" charset="-120"/>
            </a:rPr>
            <a:t>諮詢</a:t>
          </a:r>
          <a:endParaRPr lang="en-US" altLang="zh-TW" sz="1600" b="1" dirty="0" smtClean="0">
            <a:solidFill>
              <a:schemeClr val="bg1"/>
            </a:solidFill>
            <a:latin typeface="微軟正黑體" panose="020B0604030504040204" pitchFamily="34" charset="-120"/>
            <a:ea typeface="微軟正黑體" panose="020B0604030504040204" pitchFamily="34" charset="-120"/>
          </a:endParaRPr>
        </a:p>
        <a:p>
          <a:pPr rtl="0">
            <a:lnSpc>
              <a:spcPts val="500"/>
            </a:lnSpc>
          </a:pPr>
          <a:r>
            <a:rPr lang="zh-TW" altLang="en-US" sz="1600" b="1" dirty="0" smtClean="0">
              <a:solidFill>
                <a:schemeClr val="bg1"/>
              </a:solidFill>
              <a:latin typeface="微軟正黑體" panose="020B0604030504040204" pitchFamily="34" charset="-120"/>
              <a:ea typeface="微軟正黑體" panose="020B0604030504040204" pitchFamily="34" charset="-120"/>
            </a:rPr>
            <a:t>與</a:t>
          </a:r>
          <a:endParaRPr lang="en-US" altLang="zh-TW" sz="1600" b="1" dirty="0" smtClean="0">
            <a:solidFill>
              <a:schemeClr val="bg1"/>
            </a:solidFill>
            <a:latin typeface="微軟正黑體" panose="020B0604030504040204" pitchFamily="34" charset="-120"/>
            <a:ea typeface="微軟正黑體" panose="020B0604030504040204" pitchFamily="34" charset="-120"/>
          </a:endParaRPr>
        </a:p>
        <a:p>
          <a:pPr rtl="0">
            <a:lnSpc>
              <a:spcPts val="500"/>
            </a:lnSpc>
          </a:pPr>
          <a:r>
            <a:rPr lang="zh-TW" altLang="en-US" sz="1600" b="1" dirty="0" smtClean="0">
              <a:solidFill>
                <a:schemeClr val="bg1"/>
              </a:solidFill>
              <a:latin typeface="微軟正黑體" panose="020B0604030504040204" pitchFamily="34" charset="-120"/>
              <a:ea typeface="微軟正黑體" panose="020B0604030504040204" pitchFamily="34" charset="-120"/>
            </a:rPr>
            <a:t>意見交流</a:t>
          </a:r>
          <a:endParaRPr lang="zh-TW" altLang="en-US" sz="1600" b="1" dirty="0">
            <a:solidFill>
              <a:schemeClr val="bg1"/>
            </a:solidFill>
            <a:latin typeface="微軟正黑體" panose="020B0604030504040204" pitchFamily="34" charset="-120"/>
            <a:ea typeface="微軟正黑體" panose="020B0604030504040204" pitchFamily="34" charset="-120"/>
          </a:endParaRPr>
        </a:p>
      </dgm:t>
    </dgm:pt>
    <dgm:pt modelId="{C177EDB9-F0AC-4A43-9CAA-5761BB382F08}" type="parTrans" cxnId="{7F4578D1-05B1-47A9-99FA-639A778C565E}">
      <dgm:prSet/>
      <dgm:spPr/>
      <dgm:t>
        <a:bodyPr/>
        <a:lstStyle/>
        <a:p>
          <a:endParaRPr lang="zh-TW" altLang="en-US" sz="1600"/>
        </a:p>
      </dgm:t>
    </dgm:pt>
    <dgm:pt modelId="{EAE34E0D-3B9E-4582-83BC-0EE1277C9F4C}" type="sibTrans" cxnId="{7F4578D1-05B1-47A9-99FA-639A778C565E}">
      <dgm:prSet/>
      <dgm:spPr/>
      <dgm:t>
        <a:bodyPr/>
        <a:lstStyle/>
        <a:p>
          <a:endParaRPr lang="zh-TW" altLang="en-US" sz="1600"/>
        </a:p>
      </dgm:t>
    </dgm:pt>
    <dgm:pt modelId="{76C7BEDC-61F5-4D9D-95ED-300EB5C7C0EA}" type="pres">
      <dgm:prSet presAssocID="{639A6AA6-31FD-44E9-9653-291D8EF1E289}" presName="Name0" presStyleCnt="0">
        <dgm:presLayoutVars>
          <dgm:dir/>
          <dgm:resizeHandles val="exact"/>
        </dgm:presLayoutVars>
      </dgm:prSet>
      <dgm:spPr/>
      <dgm:t>
        <a:bodyPr/>
        <a:lstStyle/>
        <a:p>
          <a:endParaRPr lang="zh-TW" altLang="en-US"/>
        </a:p>
      </dgm:t>
    </dgm:pt>
    <dgm:pt modelId="{75A6A9E6-C2F8-4AE0-965D-CFBF05F89C8A}" type="pres">
      <dgm:prSet presAssocID="{A7F87760-8E92-49C3-AEA4-4BF112879F58}" presName="Name5" presStyleLbl="vennNode1" presStyleIdx="0" presStyleCnt="5">
        <dgm:presLayoutVars>
          <dgm:bulletEnabled val="1"/>
        </dgm:presLayoutVars>
      </dgm:prSet>
      <dgm:spPr/>
      <dgm:t>
        <a:bodyPr/>
        <a:lstStyle/>
        <a:p>
          <a:endParaRPr lang="zh-TW" altLang="en-US"/>
        </a:p>
      </dgm:t>
    </dgm:pt>
    <dgm:pt modelId="{FCFE5C37-C57A-4A2C-AE64-60F138B34FB7}" type="pres">
      <dgm:prSet presAssocID="{8D6BD66D-3F10-4822-A5F3-162478C817AE}" presName="space" presStyleCnt="0"/>
      <dgm:spPr/>
    </dgm:pt>
    <dgm:pt modelId="{4429AF0E-612E-4FBC-AA9B-FC11E8BA9923}" type="pres">
      <dgm:prSet presAssocID="{2B39962D-F770-4B31-B1B9-15A728AB7C0D}" presName="Name5" presStyleLbl="vennNode1" presStyleIdx="1" presStyleCnt="5">
        <dgm:presLayoutVars>
          <dgm:bulletEnabled val="1"/>
        </dgm:presLayoutVars>
      </dgm:prSet>
      <dgm:spPr/>
      <dgm:t>
        <a:bodyPr/>
        <a:lstStyle/>
        <a:p>
          <a:endParaRPr lang="zh-TW" altLang="en-US"/>
        </a:p>
      </dgm:t>
    </dgm:pt>
    <dgm:pt modelId="{BEBC5A8D-C642-4CB8-9175-474DF1C3A494}" type="pres">
      <dgm:prSet presAssocID="{067F744C-BC9F-4283-B384-6BC294A6C2E7}" presName="space" presStyleCnt="0"/>
      <dgm:spPr/>
    </dgm:pt>
    <dgm:pt modelId="{FA689A7E-7150-4BAB-8B28-04C8350E42F5}" type="pres">
      <dgm:prSet presAssocID="{5C7CED3A-92AF-4DF3-847C-0C3DF8EB2530}" presName="Name5" presStyleLbl="vennNode1" presStyleIdx="2" presStyleCnt="5">
        <dgm:presLayoutVars>
          <dgm:bulletEnabled val="1"/>
        </dgm:presLayoutVars>
      </dgm:prSet>
      <dgm:spPr/>
      <dgm:t>
        <a:bodyPr/>
        <a:lstStyle/>
        <a:p>
          <a:endParaRPr lang="zh-TW" altLang="en-US"/>
        </a:p>
      </dgm:t>
    </dgm:pt>
    <dgm:pt modelId="{1EDB2D4E-1EEC-4413-9A15-769851FC061D}" type="pres">
      <dgm:prSet presAssocID="{2FA9032B-8A8A-46C8-8CF2-E094FF8D8300}" presName="space" presStyleCnt="0"/>
      <dgm:spPr/>
    </dgm:pt>
    <dgm:pt modelId="{17EEC6D5-9D84-4A37-A40A-1161B6425BF0}" type="pres">
      <dgm:prSet presAssocID="{682A71EE-A975-407B-8BD3-B7CFC4AA732E}" presName="Name5" presStyleLbl="vennNode1" presStyleIdx="3" presStyleCnt="5">
        <dgm:presLayoutVars>
          <dgm:bulletEnabled val="1"/>
        </dgm:presLayoutVars>
      </dgm:prSet>
      <dgm:spPr/>
      <dgm:t>
        <a:bodyPr/>
        <a:lstStyle/>
        <a:p>
          <a:endParaRPr lang="zh-TW" altLang="en-US"/>
        </a:p>
      </dgm:t>
    </dgm:pt>
    <dgm:pt modelId="{38D44500-8EC5-4AC6-83A0-C32D6F61B9CC}" type="pres">
      <dgm:prSet presAssocID="{8D679BBF-B768-4A72-A28D-4E463B1E4ED0}" presName="space" presStyleCnt="0"/>
      <dgm:spPr/>
    </dgm:pt>
    <dgm:pt modelId="{703EEBFD-DC22-460C-BE20-9DDAF7076561}" type="pres">
      <dgm:prSet presAssocID="{B2B5DB63-DAE8-4F24-9BD4-F93348701471}" presName="Name5" presStyleLbl="vennNode1" presStyleIdx="4" presStyleCnt="5">
        <dgm:presLayoutVars>
          <dgm:bulletEnabled val="1"/>
        </dgm:presLayoutVars>
      </dgm:prSet>
      <dgm:spPr/>
      <dgm:t>
        <a:bodyPr/>
        <a:lstStyle/>
        <a:p>
          <a:endParaRPr lang="zh-TW" altLang="en-US"/>
        </a:p>
      </dgm:t>
    </dgm:pt>
  </dgm:ptLst>
  <dgm:cxnLst>
    <dgm:cxn modelId="{46DB2EF9-785F-42F2-A61E-72587E74A841}" type="presOf" srcId="{639A6AA6-31FD-44E9-9653-291D8EF1E289}" destId="{76C7BEDC-61F5-4D9D-95ED-300EB5C7C0EA}" srcOrd="0" destOrd="0" presId="urn:microsoft.com/office/officeart/2005/8/layout/venn3"/>
    <dgm:cxn modelId="{EC2DFDEE-4563-4796-8A88-55D92962AD97}" type="presOf" srcId="{5C7CED3A-92AF-4DF3-847C-0C3DF8EB2530}" destId="{FA689A7E-7150-4BAB-8B28-04C8350E42F5}" srcOrd="0" destOrd="0" presId="urn:microsoft.com/office/officeart/2005/8/layout/venn3"/>
    <dgm:cxn modelId="{9B49030A-6C96-4232-897C-1CA3A338CE3E}" type="presOf" srcId="{682A71EE-A975-407B-8BD3-B7CFC4AA732E}" destId="{17EEC6D5-9D84-4A37-A40A-1161B6425BF0}" srcOrd="0" destOrd="0" presId="urn:microsoft.com/office/officeart/2005/8/layout/venn3"/>
    <dgm:cxn modelId="{F7004331-8EA3-44EB-8A61-C11746D76834}" srcId="{639A6AA6-31FD-44E9-9653-291D8EF1E289}" destId="{682A71EE-A975-407B-8BD3-B7CFC4AA732E}" srcOrd="3" destOrd="0" parTransId="{72BDB97D-F970-4AB0-899B-1EE3E98A8DE7}" sibTransId="{8D679BBF-B768-4A72-A28D-4E463B1E4ED0}"/>
    <dgm:cxn modelId="{7F4578D1-05B1-47A9-99FA-639A778C565E}" srcId="{639A6AA6-31FD-44E9-9653-291D8EF1E289}" destId="{B2B5DB63-DAE8-4F24-9BD4-F93348701471}" srcOrd="4" destOrd="0" parTransId="{C177EDB9-F0AC-4A43-9CAA-5761BB382F08}" sibTransId="{EAE34E0D-3B9E-4582-83BC-0EE1277C9F4C}"/>
    <dgm:cxn modelId="{95DCEEE9-FC51-4BA1-AEA3-CA609F9C135E}" srcId="{639A6AA6-31FD-44E9-9653-291D8EF1E289}" destId="{5C7CED3A-92AF-4DF3-847C-0C3DF8EB2530}" srcOrd="2" destOrd="0" parTransId="{8708A6C7-2312-4DCD-ABFB-D192888484AF}" sibTransId="{2FA9032B-8A8A-46C8-8CF2-E094FF8D8300}"/>
    <dgm:cxn modelId="{AE837221-323F-44BE-911B-65F5432E8FBA}" type="presOf" srcId="{2B39962D-F770-4B31-B1B9-15A728AB7C0D}" destId="{4429AF0E-612E-4FBC-AA9B-FC11E8BA9923}" srcOrd="0" destOrd="0" presId="urn:microsoft.com/office/officeart/2005/8/layout/venn3"/>
    <dgm:cxn modelId="{6D39DAC4-0149-412F-BAB7-A27A5FF6EE18}" type="presOf" srcId="{B2B5DB63-DAE8-4F24-9BD4-F93348701471}" destId="{703EEBFD-DC22-460C-BE20-9DDAF7076561}" srcOrd="0" destOrd="0" presId="urn:microsoft.com/office/officeart/2005/8/layout/venn3"/>
    <dgm:cxn modelId="{907CD1BF-3D50-457C-BE47-94C1E3485277}" srcId="{639A6AA6-31FD-44E9-9653-291D8EF1E289}" destId="{A7F87760-8E92-49C3-AEA4-4BF112879F58}" srcOrd="0" destOrd="0" parTransId="{FE9F46B0-01A3-4BFB-B76C-1FDC144275D7}" sibTransId="{8D6BD66D-3F10-4822-A5F3-162478C817AE}"/>
    <dgm:cxn modelId="{7C1B6A65-179D-4102-8B75-C646A181BA08}" srcId="{639A6AA6-31FD-44E9-9653-291D8EF1E289}" destId="{2B39962D-F770-4B31-B1B9-15A728AB7C0D}" srcOrd="1" destOrd="0" parTransId="{7A753B2E-A7A7-420F-9E78-7A4073ADA559}" sibTransId="{067F744C-BC9F-4283-B384-6BC294A6C2E7}"/>
    <dgm:cxn modelId="{651D162A-CC67-4994-BF02-A32C7E187CF2}" type="presOf" srcId="{A7F87760-8E92-49C3-AEA4-4BF112879F58}" destId="{75A6A9E6-C2F8-4AE0-965D-CFBF05F89C8A}" srcOrd="0" destOrd="0" presId="urn:microsoft.com/office/officeart/2005/8/layout/venn3"/>
    <dgm:cxn modelId="{9617BC65-ECC8-453C-ADEB-873FE88E7F9C}" type="presParOf" srcId="{76C7BEDC-61F5-4D9D-95ED-300EB5C7C0EA}" destId="{75A6A9E6-C2F8-4AE0-965D-CFBF05F89C8A}" srcOrd="0" destOrd="0" presId="urn:microsoft.com/office/officeart/2005/8/layout/venn3"/>
    <dgm:cxn modelId="{E3569EA8-23AC-406C-8116-97632F3FCC34}" type="presParOf" srcId="{76C7BEDC-61F5-4D9D-95ED-300EB5C7C0EA}" destId="{FCFE5C37-C57A-4A2C-AE64-60F138B34FB7}" srcOrd="1" destOrd="0" presId="urn:microsoft.com/office/officeart/2005/8/layout/venn3"/>
    <dgm:cxn modelId="{6B6BC315-42DF-41AF-B652-1A7676E9A2F2}" type="presParOf" srcId="{76C7BEDC-61F5-4D9D-95ED-300EB5C7C0EA}" destId="{4429AF0E-612E-4FBC-AA9B-FC11E8BA9923}" srcOrd="2" destOrd="0" presId="urn:microsoft.com/office/officeart/2005/8/layout/venn3"/>
    <dgm:cxn modelId="{1242541B-DE23-4B97-B3F6-CE4C8F262C3E}" type="presParOf" srcId="{76C7BEDC-61F5-4D9D-95ED-300EB5C7C0EA}" destId="{BEBC5A8D-C642-4CB8-9175-474DF1C3A494}" srcOrd="3" destOrd="0" presId="urn:microsoft.com/office/officeart/2005/8/layout/venn3"/>
    <dgm:cxn modelId="{304BF875-A243-4D14-A128-0830E623DB75}" type="presParOf" srcId="{76C7BEDC-61F5-4D9D-95ED-300EB5C7C0EA}" destId="{FA689A7E-7150-4BAB-8B28-04C8350E42F5}" srcOrd="4" destOrd="0" presId="urn:microsoft.com/office/officeart/2005/8/layout/venn3"/>
    <dgm:cxn modelId="{767CAD9B-4D33-436C-B235-A38CF0B78D67}" type="presParOf" srcId="{76C7BEDC-61F5-4D9D-95ED-300EB5C7C0EA}" destId="{1EDB2D4E-1EEC-4413-9A15-769851FC061D}" srcOrd="5" destOrd="0" presId="urn:microsoft.com/office/officeart/2005/8/layout/venn3"/>
    <dgm:cxn modelId="{91F85656-ED90-42BC-BA86-E4DC4FA8CF38}" type="presParOf" srcId="{76C7BEDC-61F5-4D9D-95ED-300EB5C7C0EA}" destId="{17EEC6D5-9D84-4A37-A40A-1161B6425BF0}" srcOrd="6" destOrd="0" presId="urn:microsoft.com/office/officeart/2005/8/layout/venn3"/>
    <dgm:cxn modelId="{BDDE6565-B866-442B-9854-68FC0DE115CA}" type="presParOf" srcId="{76C7BEDC-61F5-4D9D-95ED-300EB5C7C0EA}" destId="{38D44500-8EC5-4AC6-83A0-C32D6F61B9CC}" srcOrd="7" destOrd="0" presId="urn:microsoft.com/office/officeart/2005/8/layout/venn3"/>
    <dgm:cxn modelId="{D475936B-31A5-44E2-934C-1AB126C0E2A8}" type="presParOf" srcId="{76C7BEDC-61F5-4D9D-95ED-300EB5C7C0EA}" destId="{703EEBFD-DC22-460C-BE20-9DDAF7076561}"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CED34-5EBA-4CBF-90AF-6E21376137C0}" type="doc">
      <dgm:prSet loTypeId="urn:microsoft.com/office/officeart/2005/8/layout/pList1" loCatId="list" qsTypeId="urn:microsoft.com/office/officeart/2005/8/quickstyle/simple2" qsCatId="simple" csTypeId="urn:microsoft.com/office/officeart/2005/8/colors/colorful3" csCatId="colorful" phldr="1"/>
      <dgm:spPr/>
      <dgm:t>
        <a:bodyPr/>
        <a:lstStyle/>
        <a:p>
          <a:endParaRPr lang="zh-TW" altLang="en-US"/>
        </a:p>
      </dgm:t>
    </dgm:pt>
    <dgm:pt modelId="{D159E79E-52F5-4F9F-86C8-51A34188C4A8}">
      <dgm:prSet custT="1"/>
      <dgm:spPr/>
      <dgm:t>
        <a:bodyPr/>
        <a:lstStyle/>
        <a:p>
          <a:pPr rtl="0"/>
          <a:r>
            <a:rPr lang="zh-TW" altLang="en-US" sz="1000" b="1" dirty="0" smtClean="0">
              <a:latin typeface="微軟正黑體" panose="020B0604030504040204" pitchFamily="34" charset="-120"/>
              <a:ea typeface="微軟正黑體" panose="020B0604030504040204" pitchFamily="34" charset="-120"/>
            </a:rPr>
            <a:t>大園區老人文康中心</a:t>
          </a:r>
          <a:endParaRPr lang="zh-TW" altLang="en-US" sz="1000" b="1" dirty="0">
            <a:latin typeface="微軟正黑體" panose="020B0604030504040204" pitchFamily="34" charset="-120"/>
            <a:ea typeface="微軟正黑體" panose="020B0604030504040204" pitchFamily="34" charset="-120"/>
          </a:endParaRPr>
        </a:p>
      </dgm:t>
    </dgm:pt>
    <dgm:pt modelId="{0C00BFD6-73FE-4E67-8CA6-FEACA13E0981}" type="parTrans" cxnId="{7A078838-7E68-42E4-B65C-AFCD299FD41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3B1C4ADC-43F4-48BC-A4A2-2A7A679EC27B}" type="sibTrans" cxnId="{7A078838-7E68-42E4-B65C-AFCD299FD41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B572FE6-F8EB-4E53-BFCA-F636D8112ACE}">
      <dgm:prSet custT="1"/>
      <dgm:spPr/>
      <dgm:t>
        <a:bodyPr/>
        <a:lstStyle/>
        <a:p>
          <a:pPr rtl="0"/>
          <a:r>
            <a:rPr lang="zh-TW" altLang="en-US" sz="1000" b="1" dirty="0" smtClean="0">
              <a:latin typeface="微軟正黑體" panose="020B0604030504040204" pitchFamily="34" charset="-120"/>
              <a:ea typeface="微軟正黑體" panose="020B0604030504040204" pitchFamily="34" charset="-120"/>
            </a:rPr>
            <a:t>大園區海口社區活動中心</a:t>
          </a:r>
          <a:endParaRPr lang="zh-TW" altLang="en-US" sz="1000" b="1" dirty="0">
            <a:latin typeface="微軟正黑體" panose="020B0604030504040204" pitchFamily="34" charset="-120"/>
            <a:ea typeface="微軟正黑體" panose="020B0604030504040204" pitchFamily="34" charset="-120"/>
          </a:endParaRPr>
        </a:p>
      </dgm:t>
    </dgm:pt>
    <dgm:pt modelId="{58707A24-D27B-4256-B177-E4396BE52F21}" type="parTrans" cxnId="{31C6EC82-0A9B-4A91-9B54-4944772BAA3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DB32386E-D857-4244-A8AD-A76545BF0CDC}" type="sibTrans" cxnId="{31C6EC82-0A9B-4A91-9B54-4944772BAA3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67118D61-C7A8-405A-9BA1-A37B7444DF16}">
      <dgm:prSet custT="1"/>
      <dgm:spPr/>
      <dgm:t>
        <a:bodyPr/>
        <a:lstStyle/>
        <a:p>
          <a:pPr rtl="0"/>
          <a:r>
            <a:rPr lang="zh-TW" altLang="en-US" sz="1000" b="1" dirty="0" smtClean="0">
              <a:latin typeface="微軟正黑體" panose="020B0604030504040204" pitchFamily="34" charset="-120"/>
              <a:ea typeface="微軟正黑體" panose="020B0604030504040204" pitchFamily="34" charset="-120"/>
            </a:rPr>
            <a:t>大園區竹圍國中</a:t>
          </a:r>
          <a:endParaRPr lang="zh-TW" altLang="en-US" sz="1000" b="1" dirty="0">
            <a:latin typeface="微軟正黑體" panose="020B0604030504040204" pitchFamily="34" charset="-120"/>
            <a:ea typeface="微軟正黑體" panose="020B0604030504040204" pitchFamily="34" charset="-120"/>
          </a:endParaRPr>
        </a:p>
      </dgm:t>
    </dgm:pt>
    <dgm:pt modelId="{CA7574A7-FF61-43A8-9913-CC32A8912E7D}" type="parTrans" cxnId="{CAA8D57E-F26E-4FC7-8914-40B82C3B8850}">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17E73A8B-D8B3-4C8D-87B3-30C4E1EC9ABA}" type="sibTrans" cxnId="{CAA8D57E-F26E-4FC7-8914-40B82C3B8850}">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19E284A8-7AF4-4CB5-9802-1D4B2A1964D7}">
      <dgm:prSet custT="1"/>
      <dgm:spPr/>
      <dgm:t>
        <a:bodyPr/>
        <a:lstStyle/>
        <a:p>
          <a:pPr rtl="0"/>
          <a:r>
            <a:rPr lang="zh-TW" altLang="en-US" sz="1000" b="1" dirty="0" smtClean="0">
              <a:latin typeface="微軟正黑體" panose="020B0604030504040204" pitchFamily="34" charset="-120"/>
              <a:ea typeface="微軟正黑體" panose="020B0604030504040204" pitchFamily="34" charset="-120"/>
            </a:rPr>
            <a:t>大園區菓林國小</a:t>
          </a:r>
          <a:endParaRPr lang="zh-TW" altLang="en-US" sz="1000" b="1" dirty="0">
            <a:latin typeface="微軟正黑體" panose="020B0604030504040204" pitchFamily="34" charset="-120"/>
            <a:ea typeface="微軟正黑體" panose="020B0604030504040204" pitchFamily="34" charset="-120"/>
          </a:endParaRPr>
        </a:p>
      </dgm:t>
    </dgm:pt>
    <dgm:pt modelId="{96EA97C0-A9D4-447D-BAD6-004327374FC2}" type="parTrans" cxnId="{E2E514B8-FB09-4605-BDF4-5DA1AA2B8EB6}">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20284D29-4D63-455E-A2D7-DB9B71FC7E9C}" type="sibTrans" cxnId="{E2E514B8-FB09-4605-BDF4-5DA1AA2B8EB6}">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D31F0E38-1E87-49B1-8471-8F48A6364808}">
      <dgm:prSet custT="1"/>
      <dgm:spPr/>
      <dgm:t>
        <a:bodyPr/>
        <a:lstStyle/>
        <a:p>
          <a:pPr rtl="0"/>
          <a:r>
            <a:rPr lang="zh-TW" sz="1000" b="1" dirty="0" smtClean="0">
              <a:latin typeface="微軟正黑體" panose="020B0604030504040204" pitchFamily="34" charset="-120"/>
              <a:ea typeface="微軟正黑體" panose="020B0604030504040204" pitchFamily="34" charset="-120"/>
            </a:rPr>
            <a:t>大園區</a:t>
          </a:r>
          <a:r>
            <a:rPr lang="en-US" altLang="zh-TW" sz="1000" b="1" dirty="0" smtClean="0">
              <a:latin typeface="微軟正黑體" panose="020B0604030504040204" pitchFamily="34" charset="-120"/>
              <a:ea typeface="微軟正黑體" panose="020B0604030504040204" pitchFamily="34" charset="-120"/>
            </a:rPr>
            <a:t>                    </a:t>
          </a:r>
          <a:r>
            <a:rPr lang="zh-TW" sz="1000" b="1" dirty="0" smtClean="0">
              <a:latin typeface="微軟正黑體" panose="020B0604030504040204" pitchFamily="34" charset="-120"/>
              <a:ea typeface="微軟正黑體" panose="020B0604030504040204" pitchFamily="34" charset="-120"/>
            </a:rPr>
            <a:t>埔心社區活動中心</a:t>
          </a:r>
          <a:endParaRPr lang="zh-TW" sz="1000" b="1" dirty="0">
            <a:latin typeface="微軟正黑體" panose="020B0604030504040204" pitchFamily="34" charset="-120"/>
            <a:ea typeface="微軟正黑體" panose="020B0604030504040204" pitchFamily="34" charset="-120"/>
          </a:endParaRPr>
        </a:p>
      </dgm:t>
    </dgm:pt>
    <dgm:pt modelId="{FF9C36B2-E2EE-4E8D-96E0-D147AE80D019}" type="parTrans" cxnId="{D28A173F-2C5D-4943-BB42-0F114A3F2C89}">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B3AFCD8E-79E6-4CC0-A9C3-3A9D72C6DD1B}" type="sibTrans" cxnId="{D28A173F-2C5D-4943-BB42-0F114A3F2C89}">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0A068F7C-5966-4921-955E-46C3644BFC38}">
      <dgm:prSet custT="1"/>
      <dgm:spPr/>
      <dgm:t>
        <a:bodyPr/>
        <a:lstStyle/>
        <a:p>
          <a:pPr rtl="0"/>
          <a:r>
            <a:rPr lang="zh-TW" sz="1000" b="1" dirty="0" smtClean="0">
              <a:latin typeface="微軟正黑體" panose="020B0604030504040204" pitchFamily="34" charset="-120"/>
              <a:ea typeface="微軟正黑體" panose="020B0604030504040204" pitchFamily="34" charset="-120"/>
            </a:rPr>
            <a:t>大園區</a:t>
          </a:r>
          <a:r>
            <a:rPr lang="en-US" altLang="zh-TW" sz="1000" b="1" dirty="0" smtClean="0">
              <a:latin typeface="微軟正黑體" panose="020B0604030504040204" pitchFamily="34" charset="-120"/>
              <a:ea typeface="微軟正黑體" panose="020B0604030504040204" pitchFamily="34" charset="-120"/>
            </a:rPr>
            <a:t>                    </a:t>
          </a:r>
          <a:r>
            <a:rPr lang="zh-TW" sz="1000" b="1" dirty="0" smtClean="0">
              <a:latin typeface="微軟正黑體" panose="020B0604030504040204" pitchFamily="34" charset="-120"/>
              <a:ea typeface="微軟正黑體" panose="020B0604030504040204" pitchFamily="34" charset="-120"/>
            </a:rPr>
            <a:t>三塊厝活動中心</a:t>
          </a:r>
          <a:endParaRPr lang="zh-TW" sz="1000" b="1" dirty="0">
            <a:latin typeface="微軟正黑體" panose="020B0604030504040204" pitchFamily="34" charset="-120"/>
            <a:ea typeface="微軟正黑體" panose="020B0604030504040204" pitchFamily="34" charset="-120"/>
          </a:endParaRPr>
        </a:p>
      </dgm:t>
    </dgm:pt>
    <dgm:pt modelId="{7DA03226-314C-4DFC-9A01-AD1F25CFBB17}" type="parTrans" cxnId="{6E02567B-B187-4D5B-9856-CDDDF3158188}">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91D7EB4A-9FE1-4CE4-9D56-8EAA5A162DD7}" type="sibTrans" cxnId="{6E02567B-B187-4D5B-9856-CDDDF3158188}">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C5B4038-8498-47D1-9B75-5395BD992484}">
      <dgm:prSet custT="1"/>
      <dgm:spPr/>
      <dgm:t>
        <a:bodyPr/>
        <a:lstStyle/>
        <a:p>
          <a:pPr rtl="0"/>
          <a:r>
            <a:rPr lang="zh-TW" altLang="en-US" sz="1000" b="1" dirty="0" smtClean="0">
              <a:latin typeface="微軟正黑體" panose="020B0604030504040204" pitchFamily="34" charset="-120"/>
              <a:ea typeface="微軟正黑體" panose="020B0604030504040204" pitchFamily="34" charset="-120"/>
            </a:rPr>
            <a:t>蘆竹區山腳 里民集會所</a:t>
          </a:r>
          <a:endParaRPr lang="zh-TW" altLang="en-US" sz="1000" b="1" dirty="0">
            <a:latin typeface="微軟正黑體" panose="020B0604030504040204" pitchFamily="34" charset="-120"/>
            <a:ea typeface="微軟正黑體" panose="020B0604030504040204" pitchFamily="34" charset="-120"/>
          </a:endParaRPr>
        </a:p>
      </dgm:t>
    </dgm:pt>
    <dgm:pt modelId="{4AEF5D1C-83B9-4BE5-9B26-F781380F61B7}" type="parTrans" cxnId="{3BB8855E-5A1F-4CC6-84EE-2E5F8B53E8DE}">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63B88E54-AF36-4A14-9E67-D49F4EBBF2EA}" type="sibTrans" cxnId="{3BB8855E-5A1F-4CC6-84EE-2E5F8B53E8DE}">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A1784C2B-10C7-49FE-9683-AA336AA26D42}">
      <dgm:prSet custT="1"/>
      <dgm:spPr/>
      <dgm:t>
        <a:bodyPr/>
        <a:lstStyle/>
        <a:p>
          <a:pPr rtl="0"/>
          <a:r>
            <a:rPr lang="zh-TW" altLang="en-US" sz="1000" b="1" dirty="0" smtClean="0">
              <a:latin typeface="微軟正黑體" panose="020B0604030504040204" pitchFamily="34" charset="-120"/>
              <a:ea typeface="微軟正黑體" panose="020B0604030504040204" pitchFamily="34" charset="-120"/>
            </a:rPr>
            <a:t>蘆竹區                     坑口活動中心</a:t>
          </a:r>
          <a:endParaRPr lang="zh-TW" altLang="en-US" sz="1000" b="1" dirty="0">
            <a:latin typeface="微軟正黑體" panose="020B0604030504040204" pitchFamily="34" charset="-120"/>
            <a:ea typeface="微軟正黑體" panose="020B0604030504040204" pitchFamily="34" charset="-120"/>
          </a:endParaRPr>
        </a:p>
      </dgm:t>
    </dgm:pt>
    <dgm:pt modelId="{DB1CE386-2B33-42F3-BE79-FCC4D0ECF179}" type="parTrans" cxnId="{378EDF3B-9477-46E2-9D6D-63A56F94BA79}">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CFBAACDA-4B16-4B11-9CA2-12D1FC7269B4}" type="sibTrans" cxnId="{378EDF3B-9477-46E2-9D6D-63A56F94BA79}">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00D68A79-D334-478F-AA71-3B0A52E9334B}" type="pres">
      <dgm:prSet presAssocID="{FE0CED34-5EBA-4CBF-90AF-6E21376137C0}" presName="Name0" presStyleCnt="0">
        <dgm:presLayoutVars>
          <dgm:dir/>
          <dgm:resizeHandles val="exact"/>
        </dgm:presLayoutVars>
      </dgm:prSet>
      <dgm:spPr/>
      <dgm:t>
        <a:bodyPr/>
        <a:lstStyle/>
        <a:p>
          <a:endParaRPr lang="zh-TW" altLang="en-US"/>
        </a:p>
      </dgm:t>
    </dgm:pt>
    <dgm:pt modelId="{92E21A11-DA6F-4E4A-8BF7-3AFCE6DADE0A}" type="pres">
      <dgm:prSet presAssocID="{D159E79E-52F5-4F9F-86C8-51A34188C4A8}" presName="compNode" presStyleCnt="0"/>
      <dgm:spPr/>
    </dgm:pt>
    <dgm:pt modelId="{3CC741DD-1DE0-4272-BD69-A8DDB5FE1E10}" type="pres">
      <dgm:prSet presAssocID="{D159E79E-52F5-4F9F-86C8-51A34188C4A8}" presName="pictRect" presStyleLbl="node1" presStyleIdx="0" presStyleCnt="8" custLinFactNeighborX="-6988" custLinFactNeighborY="15703"/>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FC85B779-9DE6-4F53-9270-DF0F7D0C4BC0}" type="pres">
      <dgm:prSet presAssocID="{D159E79E-52F5-4F9F-86C8-51A34188C4A8}" presName="textRect" presStyleLbl="revTx" presStyleIdx="0" presStyleCnt="8" custScaleX="136746" custLinFactNeighborX="-6988" custLinFactNeighborY="25317">
        <dgm:presLayoutVars>
          <dgm:bulletEnabled val="1"/>
        </dgm:presLayoutVars>
      </dgm:prSet>
      <dgm:spPr/>
      <dgm:t>
        <a:bodyPr/>
        <a:lstStyle/>
        <a:p>
          <a:endParaRPr lang="zh-TW" altLang="en-US"/>
        </a:p>
      </dgm:t>
    </dgm:pt>
    <dgm:pt modelId="{A65B7ACC-6DB1-44D9-A63F-39FA739EBAFE}" type="pres">
      <dgm:prSet presAssocID="{3B1C4ADC-43F4-48BC-A4A2-2A7A679EC27B}" presName="sibTrans" presStyleLbl="sibTrans2D1" presStyleIdx="0" presStyleCnt="0"/>
      <dgm:spPr/>
      <dgm:t>
        <a:bodyPr/>
        <a:lstStyle/>
        <a:p>
          <a:endParaRPr lang="zh-TW" altLang="en-US"/>
        </a:p>
      </dgm:t>
    </dgm:pt>
    <dgm:pt modelId="{47DBA405-5CA7-4026-A315-CA33234C2B3D}" type="pres">
      <dgm:prSet presAssocID="{7B572FE6-F8EB-4E53-BFCA-F636D8112ACE}" presName="compNode" presStyleCnt="0"/>
      <dgm:spPr/>
    </dgm:pt>
    <dgm:pt modelId="{845DF579-CFDF-4CBC-BBE1-B4844A8938BE}" type="pres">
      <dgm:prSet presAssocID="{7B572FE6-F8EB-4E53-BFCA-F636D8112ACE}" presName="pictRect" presStyleLbl="node1" presStyleIdx="1" presStyleCnt="8" custLinFactNeighborX="-6988" custLinFactNeighborY="13632"/>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C7018A58-EC57-4D47-8900-C5F8802B9348}" type="pres">
      <dgm:prSet presAssocID="{7B572FE6-F8EB-4E53-BFCA-F636D8112ACE}" presName="textRect" presStyleLbl="revTx" presStyleIdx="1" presStyleCnt="8" custScaleX="126771" custLinFactNeighborX="-6988" custLinFactNeighborY="25317">
        <dgm:presLayoutVars>
          <dgm:bulletEnabled val="1"/>
        </dgm:presLayoutVars>
      </dgm:prSet>
      <dgm:spPr/>
      <dgm:t>
        <a:bodyPr/>
        <a:lstStyle/>
        <a:p>
          <a:endParaRPr lang="zh-TW" altLang="en-US"/>
        </a:p>
      </dgm:t>
    </dgm:pt>
    <dgm:pt modelId="{4B16A455-C81B-4980-9A25-E50A3B686A29}" type="pres">
      <dgm:prSet presAssocID="{DB32386E-D857-4244-A8AD-A76545BF0CDC}" presName="sibTrans" presStyleLbl="sibTrans2D1" presStyleIdx="0" presStyleCnt="0"/>
      <dgm:spPr/>
      <dgm:t>
        <a:bodyPr/>
        <a:lstStyle/>
        <a:p>
          <a:endParaRPr lang="zh-TW" altLang="en-US"/>
        </a:p>
      </dgm:t>
    </dgm:pt>
    <dgm:pt modelId="{6D843D88-8F88-4D6D-83D3-E2600252CC02}" type="pres">
      <dgm:prSet presAssocID="{67118D61-C7A8-405A-9BA1-A37B7444DF16}" presName="compNode" presStyleCnt="0"/>
      <dgm:spPr/>
    </dgm:pt>
    <dgm:pt modelId="{3E84D800-8AC3-4BFA-88F5-0FD291FBC3F5}" type="pres">
      <dgm:prSet presAssocID="{67118D61-C7A8-405A-9BA1-A37B7444DF16}" presName="pictRect" presStyleLbl="node1" presStyleIdx="2" presStyleCnt="8"/>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DFAC3775-89EB-4A92-8131-F7CDBC761DA5}" type="pres">
      <dgm:prSet presAssocID="{67118D61-C7A8-405A-9BA1-A37B7444DF16}" presName="textRect" presStyleLbl="revTx" presStyleIdx="2" presStyleCnt="8">
        <dgm:presLayoutVars>
          <dgm:bulletEnabled val="1"/>
        </dgm:presLayoutVars>
      </dgm:prSet>
      <dgm:spPr/>
      <dgm:t>
        <a:bodyPr/>
        <a:lstStyle/>
        <a:p>
          <a:endParaRPr lang="zh-TW" altLang="en-US"/>
        </a:p>
      </dgm:t>
    </dgm:pt>
    <dgm:pt modelId="{A22A8A24-290E-4F44-B548-1B65EFD1B9C6}" type="pres">
      <dgm:prSet presAssocID="{17E73A8B-D8B3-4C8D-87B3-30C4E1EC9ABA}" presName="sibTrans" presStyleLbl="sibTrans2D1" presStyleIdx="0" presStyleCnt="0"/>
      <dgm:spPr/>
      <dgm:t>
        <a:bodyPr/>
        <a:lstStyle/>
        <a:p>
          <a:endParaRPr lang="zh-TW" altLang="en-US"/>
        </a:p>
      </dgm:t>
    </dgm:pt>
    <dgm:pt modelId="{84DA084D-5448-4696-B764-19BEA61095A3}" type="pres">
      <dgm:prSet presAssocID="{19E284A8-7AF4-4CB5-9802-1D4B2A1964D7}" presName="compNode" presStyleCnt="0"/>
      <dgm:spPr/>
    </dgm:pt>
    <dgm:pt modelId="{4A3BCF24-1DE3-4298-A267-D0239D22BB57}" type="pres">
      <dgm:prSet presAssocID="{19E284A8-7AF4-4CB5-9802-1D4B2A1964D7}" presName="pictRect" presStyleLbl="node1" presStyleIdx="3" presStyleCnt="8"/>
      <dgm:spPr>
        <a:blipFill rotWithShape="1">
          <a:blip xmlns:r="http://schemas.openxmlformats.org/officeDocument/2006/relationships" r:embed="rId4"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787B2A9B-91AA-4ABE-AAED-54A3FA149A17}" type="pres">
      <dgm:prSet presAssocID="{19E284A8-7AF4-4CB5-9802-1D4B2A1964D7}" presName="textRect" presStyleLbl="revTx" presStyleIdx="3" presStyleCnt="8">
        <dgm:presLayoutVars>
          <dgm:bulletEnabled val="1"/>
        </dgm:presLayoutVars>
      </dgm:prSet>
      <dgm:spPr/>
      <dgm:t>
        <a:bodyPr/>
        <a:lstStyle/>
        <a:p>
          <a:endParaRPr lang="zh-TW" altLang="en-US"/>
        </a:p>
      </dgm:t>
    </dgm:pt>
    <dgm:pt modelId="{36EC53A3-6150-4443-AFA9-BADF79F6CBF4}" type="pres">
      <dgm:prSet presAssocID="{20284D29-4D63-455E-A2D7-DB9B71FC7E9C}" presName="sibTrans" presStyleLbl="sibTrans2D1" presStyleIdx="0" presStyleCnt="0"/>
      <dgm:spPr/>
      <dgm:t>
        <a:bodyPr/>
        <a:lstStyle/>
        <a:p>
          <a:endParaRPr lang="zh-TW" altLang="en-US"/>
        </a:p>
      </dgm:t>
    </dgm:pt>
    <dgm:pt modelId="{AAEB409D-73D3-495B-AA57-49BB4AE78691}" type="pres">
      <dgm:prSet presAssocID="{D31F0E38-1E87-49B1-8471-8F48A6364808}" presName="compNode" presStyleCnt="0"/>
      <dgm:spPr/>
    </dgm:pt>
    <dgm:pt modelId="{7196E43F-54E3-4705-AC92-E39D5A2AA2A4}" type="pres">
      <dgm:prSet presAssocID="{D31F0E38-1E87-49B1-8471-8F48A6364808}" presName="pictRect" presStyleLbl="node1" presStyleIdx="4" presStyleCnt="8"/>
      <dgm:spPr>
        <a:blipFill rotWithShape="1">
          <a:blip xmlns:r="http://schemas.openxmlformats.org/officeDocument/2006/relationships" r:embed="rId5"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E673C247-4395-43FB-8137-A478A6FBF1DB}" type="pres">
      <dgm:prSet presAssocID="{D31F0E38-1E87-49B1-8471-8F48A6364808}" presName="textRect" presStyleLbl="revTx" presStyleIdx="4" presStyleCnt="8">
        <dgm:presLayoutVars>
          <dgm:bulletEnabled val="1"/>
        </dgm:presLayoutVars>
      </dgm:prSet>
      <dgm:spPr/>
      <dgm:t>
        <a:bodyPr/>
        <a:lstStyle/>
        <a:p>
          <a:endParaRPr lang="zh-TW" altLang="en-US"/>
        </a:p>
      </dgm:t>
    </dgm:pt>
    <dgm:pt modelId="{737017C3-8A97-4C87-91AA-C3D5C8B3C3E4}" type="pres">
      <dgm:prSet presAssocID="{B3AFCD8E-79E6-4CC0-A9C3-3A9D72C6DD1B}" presName="sibTrans" presStyleLbl="sibTrans2D1" presStyleIdx="0" presStyleCnt="0"/>
      <dgm:spPr/>
      <dgm:t>
        <a:bodyPr/>
        <a:lstStyle/>
        <a:p>
          <a:endParaRPr lang="zh-TW" altLang="en-US"/>
        </a:p>
      </dgm:t>
    </dgm:pt>
    <dgm:pt modelId="{2C99EB01-40DC-4D46-9FAA-3A5046C8E7A5}" type="pres">
      <dgm:prSet presAssocID="{0A068F7C-5966-4921-955E-46C3644BFC38}" presName="compNode" presStyleCnt="0"/>
      <dgm:spPr/>
    </dgm:pt>
    <dgm:pt modelId="{9C64E858-03D8-4BB8-9C57-2E372D8E4BC7}" type="pres">
      <dgm:prSet presAssocID="{0A068F7C-5966-4921-955E-46C3644BFC38}" presName="pictRect" presStyleLbl="node1" presStyleIdx="5" presStyleCnt="8" custLinFactNeighborX="-637" custLinFactNeighborY="-10872"/>
      <dgm:spPr>
        <a:blipFill rotWithShape="1">
          <a:blip xmlns:r="http://schemas.openxmlformats.org/officeDocument/2006/relationships" r:embed="rId6"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ADDD0897-4A1A-4AE5-BE2E-9FFA75D2D882}" type="pres">
      <dgm:prSet presAssocID="{0A068F7C-5966-4921-955E-46C3644BFC38}" presName="textRect" presStyleLbl="revTx" presStyleIdx="5" presStyleCnt="8" custLinFactNeighborX="-637" custLinFactNeighborY="-20190">
        <dgm:presLayoutVars>
          <dgm:bulletEnabled val="1"/>
        </dgm:presLayoutVars>
      </dgm:prSet>
      <dgm:spPr/>
      <dgm:t>
        <a:bodyPr/>
        <a:lstStyle/>
        <a:p>
          <a:endParaRPr lang="zh-TW" altLang="en-US"/>
        </a:p>
      </dgm:t>
    </dgm:pt>
    <dgm:pt modelId="{03C2FB17-D4D4-40AF-B983-33DF09C0D98C}" type="pres">
      <dgm:prSet presAssocID="{91D7EB4A-9FE1-4CE4-9D56-8EAA5A162DD7}" presName="sibTrans" presStyleLbl="sibTrans2D1" presStyleIdx="0" presStyleCnt="0"/>
      <dgm:spPr/>
      <dgm:t>
        <a:bodyPr/>
        <a:lstStyle/>
        <a:p>
          <a:endParaRPr lang="zh-TW" altLang="en-US"/>
        </a:p>
      </dgm:t>
    </dgm:pt>
    <dgm:pt modelId="{5C3AF403-3CD8-44C3-A2A1-F55EC330F646}" type="pres">
      <dgm:prSet presAssocID="{7C5B4038-8498-47D1-9B75-5395BD992484}" presName="compNode" presStyleCnt="0"/>
      <dgm:spPr/>
    </dgm:pt>
    <dgm:pt modelId="{2CB533E3-3C4A-4DE4-BA2F-8DF1F3970B61}" type="pres">
      <dgm:prSet presAssocID="{7C5B4038-8498-47D1-9B75-5395BD992484}" presName="pictRect" presStyleLbl="node1" presStyleIdx="6" presStyleCnt="8" custLinFactNeighborX="-637" custLinFactNeighborY="-10872"/>
      <dgm:spPr>
        <a:blipFill rotWithShape="1">
          <a:blip xmlns:r="http://schemas.openxmlformats.org/officeDocument/2006/relationships" r:embed="rId7"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C29D5E09-5118-4F87-8204-38AECD707139}" type="pres">
      <dgm:prSet presAssocID="{7C5B4038-8498-47D1-9B75-5395BD992484}" presName="textRect" presStyleLbl="revTx" presStyleIdx="6" presStyleCnt="8" custScaleX="71360" custLinFactNeighborX="-637" custLinFactNeighborY="-20190">
        <dgm:presLayoutVars>
          <dgm:bulletEnabled val="1"/>
        </dgm:presLayoutVars>
      </dgm:prSet>
      <dgm:spPr/>
      <dgm:t>
        <a:bodyPr/>
        <a:lstStyle/>
        <a:p>
          <a:endParaRPr lang="zh-TW" altLang="en-US"/>
        </a:p>
      </dgm:t>
    </dgm:pt>
    <dgm:pt modelId="{4A485C29-7A02-4F3E-9995-F93C82E08EEA}" type="pres">
      <dgm:prSet presAssocID="{63B88E54-AF36-4A14-9E67-D49F4EBBF2EA}" presName="sibTrans" presStyleLbl="sibTrans2D1" presStyleIdx="0" presStyleCnt="0"/>
      <dgm:spPr/>
      <dgm:t>
        <a:bodyPr/>
        <a:lstStyle/>
        <a:p>
          <a:endParaRPr lang="zh-TW" altLang="en-US"/>
        </a:p>
      </dgm:t>
    </dgm:pt>
    <dgm:pt modelId="{E2652AB6-DFD4-42EA-835B-D8C56D94199C}" type="pres">
      <dgm:prSet presAssocID="{A1784C2B-10C7-49FE-9683-AA336AA26D42}" presName="compNode" presStyleCnt="0"/>
      <dgm:spPr/>
    </dgm:pt>
    <dgm:pt modelId="{0F0E7988-E04A-4EC1-A7DD-AE128DF1BCF1}" type="pres">
      <dgm:prSet presAssocID="{A1784C2B-10C7-49FE-9683-AA336AA26D42}" presName="pictRect" presStyleLbl="node1" presStyleIdx="7" presStyleCnt="8" custLinFactNeighborX="-637" custLinFactNeighborY="-10872"/>
      <dgm:spPr>
        <a:blipFill rotWithShape="1">
          <a:blip xmlns:r="http://schemas.openxmlformats.org/officeDocument/2006/relationships" r:embed="rId8" cstate="print">
            <a:extLst>
              <a:ext uri="{28A0092B-C50C-407E-A947-70E740481C1C}">
                <a14:useLocalDpi xmlns:a14="http://schemas.microsoft.com/office/drawing/2010/main" val="0"/>
              </a:ext>
            </a:extLst>
          </a:blip>
          <a:stretch>
            <a:fillRect/>
          </a:stretch>
        </a:blipFill>
      </dgm:spPr>
      <dgm:t>
        <a:bodyPr/>
        <a:lstStyle/>
        <a:p>
          <a:endParaRPr lang="zh-TW" altLang="en-US"/>
        </a:p>
      </dgm:t>
    </dgm:pt>
    <dgm:pt modelId="{3E32C1E5-3699-4706-84D4-57C0ACBEAC07}" type="pres">
      <dgm:prSet presAssocID="{A1784C2B-10C7-49FE-9683-AA336AA26D42}" presName="textRect" presStyleLbl="revTx" presStyleIdx="7" presStyleCnt="8" custLinFactNeighborX="-637" custLinFactNeighborY="-20190">
        <dgm:presLayoutVars>
          <dgm:bulletEnabled val="1"/>
        </dgm:presLayoutVars>
      </dgm:prSet>
      <dgm:spPr/>
      <dgm:t>
        <a:bodyPr/>
        <a:lstStyle/>
        <a:p>
          <a:endParaRPr lang="zh-TW" altLang="en-US"/>
        </a:p>
      </dgm:t>
    </dgm:pt>
  </dgm:ptLst>
  <dgm:cxnLst>
    <dgm:cxn modelId="{E2E514B8-FB09-4605-BDF4-5DA1AA2B8EB6}" srcId="{FE0CED34-5EBA-4CBF-90AF-6E21376137C0}" destId="{19E284A8-7AF4-4CB5-9802-1D4B2A1964D7}" srcOrd="3" destOrd="0" parTransId="{96EA97C0-A9D4-447D-BAD6-004327374FC2}" sibTransId="{20284D29-4D63-455E-A2D7-DB9B71FC7E9C}"/>
    <dgm:cxn modelId="{E7F89457-D8F1-4644-8814-2320987C3489}" type="presOf" srcId="{7C5B4038-8498-47D1-9B75-5395BD992484}" destId="{C29D5E09-5118-4F87-8204-38AECD707139}" srcOrd="0" destOrd="0" presId="urn:microsoft.com/office/officeart/2005/8/layout/pList1"/>
    <dgm:cxn modelId="{F5A874B6-F187-496C-A266-9D951CB8FDD1}" type="presOf" srcId="{0A068F7C-5966-4921-955E-46C3644BFC38}" destId="{ADDD0897-4A1A-4AE5-BE2E-9FFA75D2D882}" srcOrd="0" destOrd="0" presId="urn:microsoft.com/office/officeart/2005/8/layout/pList1"/>
    <dgm:cxn modelId="{13218412-1F92-4966-A86D-81921C7189EA}" type="presOf" srcId="{67118D61-C7A8-405A-9BA1-A37B7444DF16}" destId="{DFAC3775-89EB-4A92-8131-F7CDBC761DA5}" srcOrd="0" destOrd="0" presId="urn:microsoft.com/office/officeart/2005/8/layout/pList1"/>
    <dgm:cxn modelId="{7A078838-7E68-42E4-B65C-AFCD299FD41A}" srcId="{FE0CED34-5EBA-4CBF-90AF-6E21376137C0}" destId="{D159E79E-52F5-4F9F-86C8-51A34188C4A8}" srcOrd="0" destOrd="0" parTransId="{0C00BFD6-73FE-4E67-8CA6-FEACA13E0981}" sibTransId="{3B1C4ADC-43F4-48BC-A4A2-2A7A679EC27B}"/>
    <dgm:cxn modelId="{31C6EC82-0A9B-4A91-9B54-4944772BAA3F}" srcId="{FE0CED34-5EBA-4CBF-90AF-6E21376137C0}" destId="{7B572FE6-F8EB-4E53-BFCA-F636D8112ACE}" srcOrd="1" destOrd="0" parTransId="{58707A24-D27B-4256-B177-E4396BE52F21}" sibTransId="{DB32386E-D857-4244-A8AD-A76545BF0CDC}"/>
    <dgm:cxn modelId="{62901632-010F-433E-A1E8-78998C4350E7}" type="presOf" srcId="{A1784C2B-10C7-49FE-9683-AA336AA26D42}" destId="{3E32C1E5-3699-4706-84D4-57C0ACBEAC07}" srcOrd="0" destOrd="0" presId="urn:microsoft.com/office/officeart/2005/8/layout/pList1"/>
    <dgm:cxn modelId="{D28A173F-2C5D-4943-BB42-0F114A3F2C89}" srcId="{FE0CED34-5EBA-4CBF-90AF-6E21376137C0}" destId="{D31F0E38-1E87-49B1-8471-8F48A6364808}" srcOrd="4" destOrd="0" parTransId="{FF9C36B2-E2EE-4E8D-96E0-D147AE80D019}" sibTransId="{B3AFCD8E-79E6-4CC0-A9C3-3A9D72C6DD1B}"/>
    <dgm:cxn modelId="{6BA21C8F-2AC4-4C7D-9A3E-3EDE6ED70A91}" type="presOf" srcId="{17E73A8B-D8B3-4C8D-87B3-30C4E1EC9ABA}" destId="{A22A8A24-290E-4F44-B548-1B65EFD1B9C6}" srcOrd="0" destOrd="0" presId="urn:microsoft.com/office/officeart/2005/8/layout/pList1"/>
    <dgm:cxn modelId="{DDA3AB12-220F-4D04-91DB-5739907E9916}" type="presOf" srcId="{B3AFCD8E-79E6-4CC0-A9C3-3A9D72C6DD1B}" destId="{737017C3-8A97-4C87-91AA-C3D5C8B3C3E4}" srcOrd="0" destOrd="0" presId="urn:microsoft.com/office/officeart/2005/8/layout/pList1"/>
    <dgm:cxn modelId="{70C14115-2741-453A-B9D0-C6F247D5CC8F}" type="presOf" srcId="{D159E79E-52F5-4F9F-86C8-51A34188C4A8}" destId="{FC85B779-9DE6-4F53-9270-DF0F7D0C4BC0}" srcOrd="0" destOrd="0" presId="urn:microsoft.com/office/officeart/2005/8/layout/pList1"/>
    <dgm:cxn modelId="{529A42CD-ED82-45C7-9867-75B64E2E2204}" type="presOf" srcId="{DB32386E-D857-4244-A8AD-A76545BF0CDC}" destId="{4B16A455-C81B-4980-9A25-E50A3B686A29}" srcOrd="0" destOrd="0" presId="urn:microsoft.com/office/officeart/2005/8/layout/pList1"/>
    <dgm:cxn modelId="{0C41A7C0-9774-45A9-83A6-A430FEBA62C7}" type="presOf" srcId="{20284D29-4D63-455E-A2D7-DB9B71FC7E9C}" destId="{36EC53A3-6150-4443-AFA9-BADF79F6CBF4}" srcOrd="0" destOrd="0" presId="urn:microsoft.com/office/officeart/2005/8/layout/pList1"/>
    <dgm:cxn modelId="{9086A744-7F08-423B-B165-CC74BAD76693}" type="presOf" srcId="{3B1C4ADC-43F4-48BC-A4A2-2A7A679EC27B}" destId="{A65B7ACC-6DB1-44D9-A63F-39FA739EBAFE}" srcOrd="0" destOrd="0" presId="urn:microsoft.com/office/officeart/2005/8/layout/pList1"/>
    <dgm:cxn modelId="{DDC607A1-D452-4773-BB08-0F4E7D4DF58D}" type="presOf" srcId="{91D7EB4A-9FE1-4CE4-9D56-8EAA5A162DD7}" destId="{03C2FB17-D4D4-40AF-B983-33DF09C0D98C}" srcOrd="0" destOrd="0" presId="urn:microsoft.com/office/officeart/2005/8/layout/pList1"/>
    <dgm:cxn modelId="{324C7455-1A26-42C7-B6D2-BEFDA8069936}" type="presOf" srcId="{19E284A8-7AF4-4CB5-9802-1D4B2A1964D7}" destId="{787B2A9B-91AA-4ABE-AAED-54A3FA149A17}" srcOrd="0" destOrd="0" presId="urn:microsoft.com/office/officeart/2005/8/layout/pList1"/>
    <dgm:cxn modelId="{2FA5E260-D83D-440C-82E3-CBB4D4DE1A4C}" type="presOf" srcId="{FE0CED34-5EBA-4CBF-90AF-6E21376137C0}" destId="{00D68A79-D334-478F-AA71-3B0A52E9334B}" srcOrd="0" destOrd="0" presId="urn:microsoft.com/office/officeart/2005/8/layout/pList1"/>
    <dgm:cxn modelId="{6E02567B-B187-4D5B-9856-CDDDF3158188}" srcId="{FE0CED34-5EBA-4CBF-90AF-6E21376137C0}" destId="{0A068F7C-5966-4921-955E-46C3644BFC38}" srcOrd="5" destOrd="0" parTransId="{7DA03226-314C-4DFC-9A01-AD1F25CFBB17}" sibTransId="{91D7EB4A-9FE1-4CE4-9D56-8EAA5A162DD7}"/>
    <dgm:cxn modelId="{378EDF3B-9477-46E2-9D6D-63A56F94BA79}" srcId="{FE0CED34-5EBA-4CBF-90AF-6E21376137C0}" destId="{A1784C2B-10C7-49FE-9683-AA336AA26D42}" srcOrd="7" destOrd="0" parTransId="{DB1CE386-2B33-42F3-BE79-FCC4D0ECF179}" sibTransId="{CFBAACDA-4B16-4B11-9CA2-12D1FC7269B4}"/>
    <dgm:cxn modelId="{3BB8855E-5A1F-4CC6-84EE-2E5F8B53E8DE}" srcId="{FE0CED34-5EBA-4CBF-90AF-6E21376137C0}" destId="{7C5B4038-8498-47D1-9B75-5395BD992484}" srcOrd="6" destOrd="0" parTransId="{4AEF5D1C-83B9-4BE5-9B26-F781380F61B7}" sibTransId="{63B88E54-AF36-4A14-9E67-D49F4EBBF2EA}"/>
    <dgm:cxn modelId="{CAA8D57E-F26E-4FC7-8914-40B82C3B8850}" srcId="{FE0CED34-5EBA-4CBF-90AF-6E21376137C0}" destId="{67118D61-C7A8-405A-9BA1-A37B7444DF16}" srcOrd="2" destOrd="0" parTransId="{CA7574A7-FF61-43A8-9913-CC32A8912E7D}" sibTransId="{17E73A8B-D8B3-4C8D-87B3-30C4E1EC9ABA}"/>
    <dgm:cxn modelId="{7F553FF1-02BA-41A9-B49D-9BA3D0DDA36B}" type="presOf" srcId="{D31F0E38-1E87-49B1-8471-8F48A6364808}" destId="{E673C247-4395-43FB-8137-A478A6FBF1DB}" srcOrd="0" destOrd="0" presId="urn:microsoft.com/office/officeart/2005/8/layout/pList1"/>
    <dgm:cxn modelId="{7409C259-049B-4C69-8D34-E3A9AFA3FED6}" type="presOf" srcId="{63B88E54-AF36-4A14-9E67-D49F4EBBF2EA}" destId="{4A485C29-7A02-4F3E-9995-F93C82E08EEA}" srcOrd="0" destOrd="0" presId="urn:microsoft.com/office/officeart/2005/8/layout/pList1"/>
    <dgm:cxn modelId="{C4F6C816-7847-4611-BFF6-D8D769F4AE61}" type="presOf" srcId="{7B572FE6-F8EB-4E53-BFCA-F636D8112ACE}" destId="{C7018A58-EC57-4D47-8900-C5F8802B9348}" srcOrd="0" destOrd="0" presId="urn:microsoft.com/office/officeart/2005/8/layout/pList1"/>
    <dgm:cxn modelId="{8481486B-3C25-40BD-9C68-BCEBDCF21C55}" type="presParOf" srcId="{00D68A79-D334-478F-AA71-3B0A52E9334B}" destId="{92E21A11-DA6F-4E4A-8BF7-3AFCE6DADE0A}" srcOrd="0" destOrd="0" presId="urn:microsoft.com/office/officeart/2005/8/layout/pList1"/>
    <dgm:cxn modelId="{54A82352-D323-4031-B896-D430625F5096}" type="presParOf" srcId="{92E21A11-DA6F-4E4A-8BF7-3AFCE6DADE0A}" destId="{3CC741DD-1DE0-4272-BD69-A8DDB5FE1E10}" srcOrd="0" destOrd="0" presId="urn:microsoft.com/office/officeart/2005/8/layout/pList1"/>
    <dgm:cxn modelId="{B4719138-7107-42D5-9936-150B7C119F73}" type="presParOf" srcId="{92E21A11-DA6F-4E4A-8BF7-3AFCE6DADE0A}" destId="{FC85B779-9DE6-4F53-9270-DF0F7D0C4BC0}" srcOrd="1" destOrd="0" presId="urn:microsoft.com/office/officeart/2005/8/layout/pList1"/>
    <dgm:cxn modelId="{FDE64605-F840-436F-833A-00FF2506D2E4}" type="presParOf" srcId="{00D68A79-D334-478F-AA71-3B0A52E9334B}" destId="{A65B7ACC-6DB1-44D9-A63F-39FA739EBAFE}" srcOrd="1" destOrd="0" presId="urn:microsoft.com/office/officeart/2005/8/layout/pList1"/>
    <dgm:cxn modelId="{C03685DB-CA48-49D4-A0E2-771441D3B2DA}" type="presParOf" srcId="{00D68A79-D334-478F-AA71-3B0A52E9334B}" destId="{47DBA405-5CA7-4026-A315-CA33234C2B3D}" srcOrd="2" destOrd="0" presId="urn:microsoft.com/office/officeart/2005/8/layout/pList1"/>
    <dgm:cxn modelId="{324D6586-D1A6-45B9-840D-19861184AF87}" type="presParOf" srcId="{47DBA405-5CA7-4026-A315-CA33234C2B3D}" destId="{845DF579-CFDF-4CBC-BBE1-B4844A8938BE}" srcOrd="0" destOrd="0" presId="urn:microsoft.com/office/officeart/2005/8/layout/pList1"/>
    <dgm:cxn modelId="{05EE9E41-555C-45FE-9228-CFC62ED08383}" type="presParOf" srcId="{47DBA405-5CA7-4026-A315-CA33234C2B3D}" destId="{C7018A58-EC57-4D47-8900-C5F8802B9348}" srcOrd="1" destOrd="0" presId="urn:microsoft.com/office/officeart/2005/8/layout/pList1"/>
    <dgm:cxn modelId="{DB58D7D5-9D28-4309-B809-6D76143E21B1}" type="presParOf" srcId="{00D68A79-D334-478F-AA71-3B0A52E9334B}" destId="{4B16A455-C81B-4980-9A25-E50A3B686A29}" srcOrd="3" destOrd="0" presId="urn:microsoft.com/office/officeart/2005/8/layout/pList1"/>
    <dgm:cxn modelId="{B6376E1E-ED2F-4EBD-B7AB-73DAF68C5BD8}" type="presParOf" srcId="{00D68A79-D334-478F-AA71-3B0A52E9334B}" destId="{6D843D88-8F88-4D6D-83D3-E2600252CC02}" srcOrd="4" destOrd="0" presId="urn:microsoft.com/office/officeart/2005/8/layout/pList1"/>
    <dgm:cxn modelId="{936380B9-9706-4203-BF12-5DEF52DD6C9F}" type="presParOf" srcId="{6D843D88-8F88-4D6D-83D3-E2600252CC02}" destId="{3E84D800-8AC3-4BFA-88F5-0FD291FBC3F5}" srcOrd="0" destOrd="0" presId="urn:microsoft.com/office/officeart/2005/8/layout/pList1"/>
    <dgm:cxn modelId="{BB48C3FE-0B6D-4D8C-BF98-CE9EBB91C5F7}" type="presParOf" srcId="{6D843D88-8F88-4D6D-83D3-E2600252CC02}" destId="{DFAC3775-89EB-4A92-8131-F7CDBC761DA5}" srcOrd="1" destOrd="0" presId="urn:microsoft.com/office/officeart/2005/8/layout/pList1"/>
    <dgm:cxn modelId="{0463EA22-CCCF-4115-BE68-195A99CB6F09}" type="presParOf" srcId="{00D68A79-D334-478F-AA71-3B0A52E9334B}" destId="{A22A8A24-290E-4F44-B548-1B65EFD1B9C6}" srcOrd="5" destOrd="0" presId="urn:microsoft.com/office/officeart/2005/8/layout/pList1"/>
    <dgm:cxn modelId="{1B1EE05A-5CF2-47D7-A463-75BE5AB47E19}" type="presParOf" srcId="{00D68A79-D334-478F-AA71-3B0A52E9334B}" destId="{84DA084D-5448-4696-B764-19BEA61095A3}" srcOrd="6" destOrd="0" presId="urn:microsoft.com/office/officeart/2005/8/layout/pList1"/>
    <dgm:cxn modelId="{F313C78C-10A3-4268-8C25-69CE7C1BC59B}" type="presParOf" srcId="{84DA084D-5448-4696-B764-19BEA61095A3}" destId="{4A3BCF24-1DE3-4298-A267-D0239D22BB57}" srcOrd="0" destOrd="0" presId="urn:microsoft.com/office/officeart/2005/8/layout/pList1"/>
    <dgm:cxn modelId="{43F2FA7F-EDA7-492D-A029-1475EA1510F9}" type="presParOf" srcId="{84DA084D-5448-4696-B764-19BEA61095A3}" destId="{787B2A9B-91AA-4ABE-AAED-54A3FA149A17}" srcOrd="1" destOrd="0" presId="urn:microsoft.com/office/officeart/2005/8/layout/pList1"/>
    <dgm:cxn modelId="{B5A33947-AFFC-42DE-8CB4-B2676BF9EEE5}" type="presParOf" srcId="{00D68A79-D334-478F-AA71-3B0A52E9334B}" destId="{36EC53A3-6150-4443-AFA9-BADF79F6CBF4}" srcOrd="7" destOrd="0" presId="urn:microsoft.com/office/officeart/2005/8/layout/pList1"/>
    <dgm:cxn modelId="{6B27EA85-8D14-4676-BD39-9EB60C888DB0}" type="presParOf" srcId="{00D68A79-D334-478F-AA71-3B0A52E9334B}" destId="{AAEB409D-73D3-495B-AA57-49BB4AE78691}" srcOrd="8" destOrd="0" presId="urn:microsoft.com/office/officeart/2005/8/layout/pList1"/>
    <dgm:cxn modelId="{5D249FB5-5F9D-4087-88E5-F4FB7D766941}" type="presParOf" srcId="{AAEB409D-73D3-495B-AA57-49BB4AE78691}" destId="{7196E43F-54E3-4705-AC92-E39D5A2AA2A4}" srcOrd="0" destOrd="0" presId="urn:microsoft.com/office/officeart/2005/8/layout/pList1"/>
    <dgm:cxn modelId="{EFA1C6DB-0C67-4160-99F9-F880B345C1D6}" type="presParOf" srcId="{AAEB409D-73D3-495B-AA57-49BB4AE78691}" destId="{E673C247-4395-43FB-8137-A478A6FBF1DB}" srcOrd="1" destOrd="0" presId="urn:microsoft.com/office/officeart/2005/8/layout/pList1"/>
    <dgm:cxn modelId="{3EFA0E77-0D89-496E-A0A6-0B28285D3771}" type="presParOf" srcId="{00D68A79-D334-478F-AA71-3B0A52E9334B}" destId="{737017C3-8A97-4C87-91AA-C3D5C8B3C3E4}" srcOrd="9" destOrd="0" presId="urn:microsoft.com/office/officeart/2005/8/layout/pList1"/>
    <dgm:cxn modelId="{895796A5-7FA7-41E1-9BB0-95D3AB5210AC}" type="presParOf" srcId="{00D68A79-D334-478F-AA71-3B0A52E9334B}" destId="{2C99EB01-40DC-4D46-9FAA-3A5046C8E7A5}" srcOrd="10" destOrd="0" presId="urn:microsoft.com/office/officeart/2005/8/layout/pList1"/>
    <dgm:cxn modelId="{00871F54-E14E-4971-93F5-290ABA0EC3D9}" type="presParOf" srcId="{2C99EB01-40DC-4D46-9FAA-3A5046C8E7A5}" destId="{9C64E858-03D8-4BB8-9C57-2E372D8E4BC7}" srcOrd="0" destOrd="0" presId="urn:microsoft.com/office/officeart/2005/8/layout/pList1"/>
    <dgm:cxn modelId="{565498F5-5349-4487-8463-B403AB1401C7}" type="presParOf" srcId="{2C99EB01-40DC-4D46-9FAA-3A5046C8E7A5}" destId="{ADDD0897-4A1A-4AE5-BE2E-9FFA75D2D882}" srcOrd="1" destOrd="0" presId="urn:microsoft.com/office/officeart/2005/8/layout/pList1"/>
    <dgm:cxn modelId="{D2C9AA7E-A2CC-4BB6-B47D-F6054B502654}" type="presParOf" srcId="{00D68A79-D334-478F-AA71-3B0A52E9334B}" destId="{03C2FB17-D4D4-40AF-B983-33DF09C0D98C}" srcOrd="11" destOrd="0" presId="urn:microsoft.com/office/officeart/2005/8/layout/pList1"/>
    <dgm:cxn modelId="{956862BE-C68F-4496-910E-A72CBD3148E1}" type="presParOf" srcId="{00D68A79-D334-478F-AA71-3B0A52E9334B}" destId="{5C3AF403-3CD8-44C3-A2A1-F55EC330F646}" srcOrd="12" destOrd="0" presId="urn:microsoft.com/office/officeart/2005/8/layout/pList1"/>
    <dgm:cxn modelId="{120B36D6-F473-4188-AB16-37699AFC81E1}" type="presParOf" srcId="{5C3AF403-3CD8-44C3-A2A1-F55EC330F646}" destId="{2CB533E3-3C4A-4DE4-BA2F-8DF1F3970B61}" srcOrd="0" destOrd="0" presId="urn:microsoft.com/office/officeart/2005/8/layout/pList1"/>
    <dgm:cxn modelId="{260CAB4A-0C3E-4187-BF5D-D52ADECF228F}" type="presParOf" srcId="{5C3AF403-3CD8-44C3-A2A1-F55EC330F646}" destId="{C29D5E09-5118-4F87-8204-38AECD707139}" srcOrd="1" destOrd="0" presId="urn:microsoft.com/office/officeart/2005/8/layout/pList1"/>
    <dgm:cxn modelId="{48BBFDB7-C999-4A3E-AB02-72A735A4AA40}" type="presParOf" srcId="{00D68A79-D334-478F-AA71-3B0A52E9334B}" destId="{4A485C29-7A02-4F3E-9995-F93C82E08EEA}" srcOrd="13" destOrd="0" presId="urn:microsoft.com/office/officeart/2005/8/layout/pList1"/>
    <dgm:cxn modelId="{7E4791AD-00CF-4B0F-9386-DC54F6D38DB1}" type="presParOf" srcId="{00D68A79-D334-478F-AA71-3B0A52E9334B}" destId="{E2652AB6-DFD4-42EA-835B-D8C56D94199C}" srcOrd="14" destOrd="0" presId="urn:microsoft.com/office/officeart/2005/8/layout/pList1"/>
    <dgm:cxn modelId="{1FA09C29-DE4F-45BA-BD0D-0F04AE4CE8AB}" type="presParOf" srcId="{E2652AB6-DFD4-42EA-835B-D8C56D94199C}" destId="{0F0E7988-E04A-4EC1-A7DD-AE128DF1BCF1}" srcOrd="0" destOrd="0" presId="urn:microsoft.com/office/officeart/2005/8/layout/pList1"/>
    <dgm:cxn modelId="{536C4772-3C0F-4D58-9045-284065D9BC7C}" type="presParOf" srcId="{E2652AB6-DFD4-42EA-835B-D8C56D94199C}" destId="{3E32C1E5-3699-4706-84D4-57C0ACBEAC0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6A9E6-C2F8-4AE0-965D-CFBF05F89C8A}">
      <dsp:nvSpPr>
        <dsp:cNvPr id="0" name=""/>
        <dsp:cNvSpPr/>
      </dsp:nvSpPr>
      <dsp:spPr>
        <a:xfrm>
          <a:off x="719" y="522481"/>
          <a:ext cx="1403309" cy="1403309"/>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7229" tIns="20320" rIns="77229" bIns="20320" numCol="1" spcCol="1270" anchor="ctr" anchorCtr="0">
          <a:noAutofit/>
        </a:bodyPr>
        <a:lstStyle/>
        <a:p>
          <a:pPr lvl="0" algn="ctr" defTabSz="711200" rtl="0">
            <a:lnSpc>
              <a:spcPct val="90000"/>
            </a:lnSpc>
            <a:spcBef>
              <a:spcPct val="0"/>
            </a:spcBef>
            <a:spcAft>
              <a:spcPct val="35000"/>
            </a:spcAft>
          </a:pPr>
          <a:r>
            <a:rPr lang="zh-TW" altLang="en-US" sz="1600" b="1" kern="1200" dirty="0" smtClean="0">
              <a:solidFill>
                <a:schemeClr val="bg1"/>
              </a:solidFill>
              <a:latin typeface="微軟正黑體" panose="020B0604030504040204" pitchFamily="34" charset="-120"/>
              <a:ea typeface="微軟正黑體" panose="020B0604030504040204" pitchFamily="34" charset="-120"/>
            </a:rPr>
            <a:t>計畫說明</a:t>
          </a:r>
          <a:endParaRPr lang="zh-TW" altLang="en-US" sz="1600" b="1" kern="1200" dirty="0">
            <a:solidFill>
              <a:schemeClr val="bg1"/>
            </a:solidFill>
            <a:latin typeface="微軟正黑體" panose="020B0604030504040204" pitchFamily="34" charset="-120"/>
            <a:ea typeface="微軟正黑體" panose="020B0604030504040204" pitchFamily="34" charset="-120"/>
          </a:endParaRPr>
        </a:p>
      </dsp:txBody>
      <dsp:txXfrm>
        <a:off x="206229" y="727991"/>
        <a:ext cx="992289" cy="992289"/>
      </dsp:txXfrm>
    </dsp:sp>
    <dsp:sp modelId="{4429AF0E-612E-4FBC-AA9B-FC11E8BA9923}">
      <dsp:nvSpPr>
        <dsp:cNvPr id="0" name=""/>
        <dsp:cNvSpPr/>
      </dsp:nvSpPr>
      <dsp:spPr>
        <a:xfrm>
          <a:off x="1123367" y="522481"/>
          <a:ext cx="1403309" cy="1403309"/>
        </a:xfrm>
        <a:prstGeom prst="ellipse">
          <a:avLst/>
        </a:prstGeom>
        <a:solidFill>
          <a:schemeClr val="accent4">
            <a:alpha val="50000"/>
            <a:hueOff val="-1116192"/>
            <a:satOff val="6725"/>
            <a:lumOff val="53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7229" tIns="20320" rIns="77229" bIns="20320" numCol="1" spcCol="1270" anchor="ctr" anchorCtr="0">
          <a:noAutofit/>
        </a:bodyPr>
        <a:lstStyle/>
        <a:p>
          <a:pPr lvl="0" algn="ctr" defTabSz="711200" rtl="0">
            <a:lnSpc>
              <a:spcPct val="90000"/>
            </a:lnSpc>
            <a:spcBef>
              <a:spcPct val="0"/>
            </a:spcBef>
            <a:spcAft>
              <a:spcPct val="35000"/>
            </a:spcAft>
          </a:pPr>
          <a:r>
            <a:rPr lang="zh-TW" altLang="en-US" sz="1600" b="1" kern="1200" smtClean="0">
              <a:solidFill>
                <a:schemeClr val="bg1"/>
              </a:solidFill>
              <a:latin typeface="微軟正黑體" panose="020B0604030504040204" pitchFamily="34" charset="-120"/>
              <a:ea typeface="微軟正黑體" panose="020B0604030504040204" pitchFamily="34" charset="-120"/>
            </a:rPr>
            <a:t>預定期程</a:t>
          </a:r>
          <a:endParaRPr lang="zh-TW" altLang="en-US" sz="1600" b="1" kern="1200" dirty="0">
            <a:solidFill>
              <a:schemeClr val="bg1"/>
            </a:solidFill>
            <a:latin typeface="微軟正黑體" panose="020B0604030504040204" pitchFamily="34" charset="-120"/>
            <a:ea typeface="微軟正黑體" panose="020B0604030504040204" pitchFamily="34" charset="-120"/>
          </a:endParaRPr>
        </a:p>
      </dsp:txBody>
      <dsp:txXfrm>
        <a:off x="1328877" y="727991"/>
        <a:ext cx="992289" cy="992289"/>
      </dsp:txXfrm>
    </dsp:sp>
    <dsp:sp modelId="{FA689A7E-7150-4BAB-8B28-04C8350E42F5}">
      <dsp:nvSpPr>
        <dsp:cNvPr id="0" name=""/>
        <dsp:cNvSpPr/>
      </dsp:nvSpPr>
      <dsp:spPr>
        <a:xfrm>
          <a:off x="2246015" y="522481"/>
          <a:ext cx="1403309" cy="1403309"/>
        </a:xfrm>
        <a:prstGeom prst="ellipse">
          <a:avLst/>
        </a:prstGeom>
        <a:solidFill>
          <a:schemeClr val="accent4">
            <a:alpha val="50000"/>
            <a:hueOff val="-2232385"/>
            <a:satOff val="13449"/>
            <a:lumOff val="107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7229" tIns="20320" rIns="77229" bIns="20320" numCol="1" spcCol="1270" anchor="ctr" anchorCtr="0">
          <a:noAutofit/>
        </a:bodyPr>
        <a:lstStyle/>
        <a:p>
          <a:pPr lvl="0" algn="ctr" defTabSz="711200" rtl="0">
            <a:lnSpc>
              <a:spcPct val="90000"/>
            </a:lnSpc>
            <a:spcBef>
              <a:spcPct val="0"/>
            </a:spcBef>
            <a:spcAft>
              <a:spcPct val="35000"/>
            </a:spcAft>
          </a:pPr>
          <a:r>
            <a:rPr lang="zh-TW" altLang="en-US" sz="1600" b="1" kern="1200" dirty="0" smtClean="0">
              <a:solidFill>
                <a:schemeClr val="bg1"/>
              </a:solidFill>
              <a:latin typeface="微軟正黑體" panose="020B0604030504040204" pitchFamily="34" charset="-120"/>
              <a:ea typeface="微軟正黑體" panose="020B0604030504040204" pitchFamily="34" charset="-120"/>
            </a:rPr>
            <a:t>查估流程</a:t>
          </a:r>
          <a:endParaRPr lang="zh-TW" altLang="en-US" sz="1600" b="1" kern="1200" dirty="0">
            <a:solidFill>
              <a:schemeClr val="bg1"/>
            </a:solidFill>
            <a:latin typeface="微軟正黑體" panose="020B0604030504040204" pitchFamily="34" charset="-120"/>
            <a:ea typeface="微軟正黑體" panose="020B0604030504040204" pitchFamily="34" charset="-120"/>
          </a:endParaRPr>
        </a:p>
      </dsp:txBody>
      <dsp:txXfrm>
        <a:off x="2451525" y="727991"/>
        <a:ext cx="992289" cy="992289"/>
      </dsp:txXfrm>
    </dsp:sp>
    <dsp:sp modelId="{17EEC6D5-9D84-4A37-A40A-1161B6425BF0}">
      <dsp:nvSpPr>
        <dsp:cNvPr id="0" name=""/>
        <dsp:cNvSpPr/>
      </dsp:nvSpPr>
      <dsp:spPr>
        <a:xfrm>
          <a:off x="3368662" y="522481"/>
          <a:ext cx="1403309" cy="1403309"/>
        </a:xfrm>
        <a:prstGeom prst="ellipse">
          <a:avLst/>
        </a:prstGeom>
        <a:solidFill>
          <a:schemeClr val="accent4">
            <a:alpha val="50000"/>
            <a:hueOff val="-3348577"/>
            <a:satOff val="20174"/>
            <a:lumOff val="161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7229" tIns="20320" rIns="77229" bIns="20320" numCol="1" spcCol="1270" anchor="ctr" anchorCtr="0">
          <a:noAutofit/>
        </a:bodyPr>
        <a:lstStyle/>
        <a:p>
          <a:pPr lvl="0" algn="ctr" defTabSz="711200" rtl="0">
            <a:lnSpc>
              <a:spcPct val="90000"/>
            </a:lnSpc>
            <a:spcBef>
              <a:spcPct val="0"/>
            </a:spcBef>
            <a:spcAft>
              <a:spcPct val="35000"/>
            </a:spcAft>
          </a:pPr>
          <a:r>
            <a:rPr lang="zh-TW" altLang="en-US" sz="1600" b="1" kern="1200" dirty="0" smtClean="0">
              <a:solidFill>
                <a:schemeClr val="bg1"/>
              </a:solidFill>
              <a:latin typeface="微軟正黑體" panose="020B0604030504040204" pitchFamily="34" charset="-120"/>
              <a:ea typeface="微軟正黑體" panose="020B0604030504040204" pitchFamily="34" charset="-120"/>
            </a:rPr>
            <a:t>權益主張</a:t>
          </a:r>
          <a:endParaRPr lang="zh-TW" altLang="en-US" sz="1600" b="1" kern="1200" dirty="0">
            <a:solidFill>
              <a:schemeClr val="bg1"/>
            </a:solidFill>
            <a:latin typeface="微軟正黑體" panose="020B0604030504040204" pitchFamily="34" charset="-120"/>
            <a:ea typeface="微軟正黑體" panose="020B0604030504040204" pitchFamily="34" charset="-120"/>
          </a:endParaRPr>
        </a:p>
      </dsp:txBody>
      <dsp:txXfrm>
        <a:off x="3574172" y="727991"/>
        <a:ext cx="992289" cy="992289"/>
      </dsp:txXfrm>
    </dsp:sp>
    <dsp:sp modelId="{703EEBFD-DC22-460C-BE20-9DDAF7076561}">
      <dsp:nvSpPr>
        <dsp:cNvPr id="0" name=""/>
        <dsp:cNvSpPr/>
      </dsp:nvSpPr>
      <dsp:spPr>
        <a:xfrm>
          <a:off x="4491310" y="522481"/>
          <a:ext cx="1403309" cy="1403309"/>
        </a:xfrm>
        <a:prstGeom prst="ellipse">
          <a:avLst/>
        </a:prstGeom>
        <a:solidFill>
          <a:schemeClr val="accent4">
            <a:alpha val="50000"/>
            <a:hueOff val="-4464770"/>
            <a:satOff val="26899"/>
            <a:lumOff val="215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7229" tIns="20320" rIns="77229" bIns="20320" numCol="1" spcCol="1270" anchor="ctr" anchorCtr="0">
          <a:noAutofit/>
        </a:bodyPr>
        <a:lstStyle/>
        <a:p>
          <a:pPr lvl="0" algn="ctr" defTabSz="711200" rtl="0">
            <a:lnSpc>
              <a:spcPts val="500"/>
            </a:lnSpc>
            <a:spcBef>
              <a:spcPct val="0"/>
            </a:spcBef>
            <a:spcAft>
              <a:spcPct val="35000"/>
            </a:spcAft>
          </a:pPr>
          <a:r>
            <a:rPr lang="zh-TW" altLang="en-US" sz="1600" b="1" kern="1200" dirty="0" smtClean="0">
              <a:solidFill>
                <a:schemeClr val="bg1"/>
              </a:solidFill>
              <a:latin typeface="微軟正黑體" panose="020B0604030504040204" pitchFamily="34" charset="-120"/>
              <a:ea typeface="微軟正黑體" panose="020B0604030504040204" pitchFamily="34" charset="-120"/>
            </a:rPr>
            <a:t>諮詢</a:t>
          </a:r>
          <a:endParaRPr lang="en-US" altLang="zh-TW" sz="1600" b="1" kern="1200" dirty="0" smtClean="0">
            <a:solidFill>
              <a:schemeClr val="bg1"/>
            </a:solidFill>
            <a:latin typeface="微軟正黑體" panose="020B0604030504040204" pitchFamily="34" charset="-120"/>
            <a:ea typeface="微軟正黑體" panose="020B0604030504040204" pitchFamily="34" charset="-120"/>
          </a:endParaRPr>
        </a:p>
        <a:p>
          <a:pPr lvl="0" algn="ctr" defTabSz="711200" rtl="0">
            <a:lnSpc>
              <a:spcPts val="500"/>
            </a:lnSpc>
            <a:spcBef>
              <a:spcPct val="0"/>
            </a:spcBef>
            <a:spcAft>
              <a:spcPct val="35000"/>
            </a:spcAft>
          </a:pPr>
          <a:r>
            <a:rPr lang="zh-TW" altLang="en-US" sz="1600" b="1" kern="1200" dirty="0" smtClean="0">
              <a:solidFill>
                <a:schemeClr val="bg1"/>
              </a:solidFill>
              <a:latin typeface="微軟正黑體" panose="020B0604030504040204" pitchFamily="34" charset="-120"/>
              <a:ea typeface="微軟正黑體" panose="020B0604030504040204" pitchFamily="34" charset="-120"/>
            </a:rPr>
            <a:t>與</a:t>
          </a:r>
          <a:endParaRPr lang="en-US" altLang="zh-TW" sz="1600" b="1" kern="1200" dirty="0" smtClean="0">
            <a:solidFill>
              <a:schemeClr val="bg1"/>
            </a:solidFill>
            <a:latin typeface="微軟正黑體" panose="020B0604030504040204" pitchFamily="34" charset="-120"/>
            <a:ea typeface="微軟正黑體" panose="020B0604030504040204" pitchFamily="34" charset="-120"/>
          </a:endParaRPr>
        </a:p>
        <a:p>
          <a:pPr lvl="0" algn="ctr" defTabSz="711200" rtl="0">
            <a:lnSpc>
              <a:spcPts val="500"/>
            </a:lnSpc>
            <a:spcBef>
              <a:spcPct val="0"/>
            </a:spcBef>
            <a:spcAft>
              <a:spcPct val="35000"/>
            </a:spcAft>
          </a:pPr>
          <a:r>
            <a:rPr lang="zh-TW" altLang="en-US" sz="1600" b="1" kern="1200" dirty="0" smtClean="0">
              <a:solidFill>
                <a:schemeClr val="bg1"/>
              </a:solidFill>
              <a:latin typeface="微軟正黑體" panose="020B0604030504040204" pitchFamily="34" charset="-120"/>
              <a:ea typeface="微軟正黑體" panose="020B0604030504040204" pitchFamily="34" charset="-120"/>
            </a:rPr>
            <a:t>意見交流</a:t>
          </a:r>
          <a:endParaRPr lang="zh-TW" altLang="en-US" sz="1600" b="1" kern="1200" dirty="0">
            <a:solidFill>
              <a:schemeClr val="bg1"/>
            </a:solidFill>
            <a:latin typeface="微軟正黑體" panose="020B0604030504040204" pitchFamily="34" charset="-120"/>
            <a:ea typeface="微軟正黑體" panose="020B0604030504040204" pitchFamily="34" charset="-120"/>
          </a:endParaRPr>
        </a:p>
      </dsp:txBody>
      <dsp:txXfrm>
        <a:off x="4696820" y="727991"/>
        <a:ext cx="992289" cy="992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741DD-1DE0-4272-BD69-A8DDB5FE1E10}">
      <dsp:nvSpPr>
        <dsp:cNvPr id="0" name=""/>
        <dsp:cNvSpPr/>
      </dsp:nvSpPr>
      <dsp:spPr>
        <a:xfrm>
          <a:off x="595742" y="541037"/>
          <a:ext cx="1280928" cy="882559"/>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C85B779-9DE6-4F53-9270-DF0F7D0C4BC0}">
      <dsp:nvSpPr>
        <dsp:cNvPr id="0" name=""/>
        <dsp:cNvSpPr/>
      </dsp:nvSpPr>
      <dsp:spPr>
        <a:xfrm>
          <a:off x="360397" y="1405321"/>
          <a:ext cx="1751617"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altLang="en-US" sz="1000" b="1" kern="1200" dirty="0" smtClean="0">
              <a:latin typeface="微軟正黑體" panose="020B0604030504040204" pitchFamily="34" charset="-120"/>
              <a:ea typeface="微軟正黑體" panose="020B0604030504040204" pitchFamily="34" charset="-120"/>
            </a:rPr>
            <a:t>大園區老人文康中心</a:t>
          </a:r>
          <a:endParaRPr lang="zh-TW" altLang="en-US" sz="1000" b="1" kern="1200" dirty="0">
            <a:latin typeface="微軟正黑體" panose="020B0604030504040204" pitchFamily="34" charset="-120"/>
            <a:ea typeface="微軟正黑體" panose="020B0604030504040204" pitchFamily="34" charset="-120"/>
          </a:endParaRPr>
        </a:p>
      </dsp:txBody>
      <dsp:txXfrm>
        <a:off x="360397" y="1405321"/>
        <a:ext cx="1751617" cy="475224"/>
      </dsp:txXfrm>
    </dsp:sp>
    <dsp:sp modelId="{845DF579-CFDF-4CBC-BBE1-B4844A8938BE}">
      <dsp:nvSpPr>
        <dsp:cNvPr id="0" name=""/>
        <dsp:cNvSpPr/>
      </dsp:nvSpPr>
      <dsp:spPr>
        <a:xfrm>
          <a:off x="2411620" y="522759"/>
          <a:ext cx="1280928" cy="882559"/>
        </a:xfrm>
        <a:prstGeom prst="round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7018A58-EC57-4D47-8900-C5F8802B9348}">
      <dsp:nvSpPr>
        <dsp:cNvPr id="0" name=""/>
        <dsp:cNvSpPr/>
      </dsp:nvSpPr>
      <dsp:spPr>
        <a:xfrm>
          <a:off x="2240162" y="1405321"/>
          <a:ext cx="1623845"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altLang="en-US" sz="1000" b="1" kern="1200" dirty="0" smtClean="0">
              <a:latin typeface="微軟正黑體" panose="020B0604030504040204" pitchFamily="34" charset="-120"/>
              <a:ea typeface="微軟正黑體" panose="020B0604030504040204" pitchFamily="34" charset="-120"/>
            </a:rPr>
            <a:t>大園區海口社區活動中心</a:t>
          </a:r>
          <a:endParaRPr lang="zh-TW" altLang="en-US" sz="1000" b="1" kern="1200" dirty="0">
            <a:latin typeface="微軟正黑體" panose="020B0604030504040204" pitchFamily="34" charset="-120"/>
            <a:ea typeface="微軟正黑體" panose="020B0604030504040204" pitchFamily="34" charset="-120"/>
          </a:endParaRPr>
        </a:p>
      </dsp:txBody>
      <dsp:txXfrm>
        <a:off x="2240162" y="1405321"/>
        <a:ext cx="1623845" cy="475224"/>
      </dsp:txXfrm>
    </dsp:sp>
    <dsp:sp modelId="{3E84D800-8AC3-4BFA-88F5-0FD291FBC3F5}">
      <dsp:nvSpPr>
        <dsp:cNvPr id="0" name=""/>
        <dsp:cNvSpPr/>
      </dsp:nvSpPr>
      <dsp:spPr>
        <a:xfrm>
          <a:off x="152175" y="1888326"/>
          <a:ext cx="1280928" cy="882559"/>
        </a:xfrm>
        <a:prstGeom prst="round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AC3775-89EB-4A92-8131-F7CDBC761DA5}">
      <dsp:nvSpPr>
        <dsp:cNvPr id="0" name=""/>
        <dsp:cNvSpPr/>
      </dsp:nvSpPr>
      <dsp:spPr>
        <a:xfrm>
          <a:off x="152175" y="2770885"/>
          <a:ext cx="1280928"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altLang="en-US" sz="1000" b="1" kern="1200" dirty="0" smtClean="0">
              <a:latin typeface="微軟正黑體" panose="020B0604030504040204" pitchFamily="34" charset="-120"/>
              <a:ea typeface="微軟正黑體" panose="020B0604030504040204" pitchFamily="34" charset="-120"/>
            </a:rPr>
            <a:t>大園區竹圍國中</a:t>
          </a:r>
          <a:endParaRPr lang="zh-TW" altLang="en-US" sz="1000" b="1" kern="1200" dirty="0">
            <a:latin typeface="微軟正黑體" panose="020B0604030504040204" pitchFamily="34" charset="-120"/>
            <a:ea typeface="微軟正黑體" panose="020B0604030504040204" pitchFamily="34" charset="-120"/>
          </a:endParaRPr>
        </a:p>
      </dsp:txBody>
      <dsp:txXfrm>
        <a:off x="152175" y="2770885"/>
        <a:ext cx="1280928" cy="475224"/>
      </dsp:txXfrm>
    </dsp:sp>
    <dsp:sp modelId="{4A3BCF24-1DE3-4298-A267-D0239D22BB57}">
      <dsp:nvSpPr>
        <dsp:cNvPr id="0" name=""/>
        <dsp:cNvSpPr/>
      </dsp:nvSpPr>
      <dsp:spPr>
        <a:xfrm>
          <a:off x="1561249" y="1888326"/>
          <a:ext cx="1280928" cy="882559"/>
        </a:xfrm>
        <a:prstGeom prst="round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87B2A9B-91AA-4ABE-AAED-54A3FA149A17}">
      <dsp:nvSpPr>
        <dsp:cNvPr id="0" name=""/>
        <dsp:cNvSpPr/>
      </dsp:nvSpPr>
      <dsp:spPr>
        <a:xfrm>
          <a:off x="1561249" y="2770885"/>
          <a:ext cx="1280928"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altLang="en-US" sz="1000" b="1" kern="1200" dirty="0" smtClean="0">
              <a:latin typeface="微軟正黑體" panose="020B0604030504040204" pitchFamily="34" charset="-120"/>
              <a:ea typeface="微軟正黑體" panose="020B0604030504040204" pitchFamily="34" charset="-120"/>
            </a:rPr>
            <a:t>大園區菓林國小</a:t>
          </a:r>
          <a:endParaRPr lang="zh-TW" altLang="en-US" sz="1000" b="1" kern="1200" dirty="0">
            <a:latin typeface="微軟正黑體" panose="020B0604030504040204" pitchFamily="34" charset="-120"/>
            <a:ea typeface="微軟正黑體" panose="020B0604030504040204" pitchFamily="34" charset="-120"/>
          </a:endParaRPr>
        </a:p>
      </dsp:txBody>
      <dsp:txXfrm>
        <a:off x="1561249" y="2770885"/>
        <a:ext cx="1280928" cy="475224"/>
      </dsp:txXfrm>
    </dsp:sp>
    <dsp:sp modelId="{7196E43F-54E3-4705-AC92-E39D5A2AA2A4}">
      <dsp:nvSpPr>
        <dsp:cNvPr id="0" name=""/>
        <dsp:cNvSpPr/>
      </dsp:nvSpPr>
      <dsp:spPr>
        <a:xfrm>
          <a:off x="2970324" y="1888326"/>
          <a:ext cx="1280928" cy="882559"/>
        </a:xfrm>
        <a:prstGeom prst="round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673C247-4395-43FB-8137-A478A6FBF1DB}">
      <dsp:nvSpPr>
        <dsp:cNvPr id="0" name=""/>
        <dsp:cNvSpPr/>
      </dsp:nvSpPr>
      <dsp:spPr>
        <a:xfrm>
          <a:off x="2970324" y="2770885"/>
          <a:ext cx="1280928"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sz="1000" b="1" kern="1200" dirty="0" smtClean="0">
              <a:latin typeface="微軟正黑體" panose="020B0604030504040204" pitchFamily="34" charset="-120"/>
              <a:ea typeface="微軟正黑體" panose="020B0604030504040204" pitchFamily="34" charset="-120"/>
            </a:rPr>
            <a:t>大園區</a:t>
          </a:r>
          <a:r>
            <a:rPr lang="en-US" altLang="zh-TW" sz="1000" b="1" kern="1200" dirty="0" smtClean="0">
              <a:latin typeface="微軟正黑體" panose="020B0604030504040204" pitchFamily="34" charset="-120"/>
              <a:ea typeface="微軟正黑體" panose="020B0604030504040204" pitchFamily="34" charset="-120"/>
            </a:rPr>
            <a:t>                    </a:t>
          </a:r>
          <a:r>
            <a:rPr lang="zh-TW" sz="1000" b="1" kern="1200" dirty="0" smtClean="0">
              <a:latin typeface="微軟正黑體" panose="020B0604030504040204" pitchFamily="34" charset="-120"/>
              <a:ea typeface="微軟正黑體" panose="020B0604030504040204" pitchFamily="34" charset="-120"/>
            </a:rPr>
            <a:t>埔心社區活動中心</a:t>
          </a:r>
          <a:endParaRPr lang="zh-TW" sz="1000" b="1" kern="1200" dirty="0">
            <a:latin typeface="微軟正黑體" panose="020B0604030504040204" pitchFamily="34" charset="-120"/>
            <a:ea typeface="微軟正黑體" panose="020B0604030504040204" pitchFamily="34" charset="-120"/>
          </a:endParaRPr>
        </a:p>
      </dsp:txBody>
      <dsp:txXfrm>
        <a:off x="2970324" y="2770885"/>
        <a:ext cx="1280928" cy="475224"/>
      </dsp:txXfrm>
    </dsp:sp>
    <dsp:sp modelId="{9C64E858-03D8-4BB8-9C57-2E372D8E4BC7}">
      <dsp:nvSpPr>
        <dsp:cNvPr id="0" name=""/>
        <dsp:cNvSpPr/>
      </dsp:nvSpPr>
      <dsp:spPr>
        <a:xfrm>
          <a:off x="144015" y="3278250"/>
          <a:ext cx="1280928" cy="882559"/>
        </a:xfrm>
        <a:prstGeom prst="roundRect">
          <a:avLst/>
        </a:prstGeom>
        <a:blipFill rotWithShape="1">
          <a:blip xmlns:r="http://schemas.openxmlformats.org/officeDocument/2006/relationships" r:embed="rId6"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DDD0897-4A1A-4AE5-BE2E-9FFA75D2D882}">
      <dsp:nvSpPr>
        <dsp:cNvPr id="0" name=""/>
        <dsp:cNvSpPr/>
      </dsp:nvSpPr>
      <dsp:spPr>
        <a:xfrm>
          <a:off x="144015" y="4160814"/>
          <a:ext cx="1280928"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sz="1000" b="1" kern="1200" dirty="0" smtClean="0">
              <a:latin typeface="微軟正黑體" panose="020B0604030504040204" pitchFamily="34" charset="-120"/>
              <a:ea typeface="微軟正黑體" panose="020B0604030504040204" pitchFamily="34" charset="-120"/>
            </a:rPr>
            <a:t>大園區</a:t>
          </a:r>
          <a:r>
            <a:rPr lang="en-US" altLang="zh-TW" sz="1000" b="1" kern="1200" dirty="0" smtClean="0">
              <a:latin typeface="微軟正黑體" panose="020B0604030504040204" pitchFamily="34" charset="-120"/>
              <a:ea typeface="微軟正黑體" panose="020B0604030504040204" pitchFamily="34" charset="-120"/>
            </a:rPr>
            <a:t>                    </a:t>
          </a:r>
          <a:r>
            <a:rPr lang="zh-TW" sz="1000" b="1" kern="1200" dirty="0" smtClean="0">
              <a:latin typeface="微軟正黑體" panose="020B0604030504040204" pitchFamily="34" charset="-120"/>
              <a:ea typeface="微軟正黑體" panose="020B0604030504040204" pitchFamily="34" charset="-120"/>
            </a:rPr>
            <a:t>三塊厝活動中心</a:t>
          </a:r>
          <a:endParaRPr lang="zh-TW" sz="1000" b="1" kern="1200" dirty="0">
            <a:latin typeface="微軟正黑體" panose="020B0604030504040204" pitchFamily="34" charset="-120"/>
            <a:ea typeface="微軟正黑體" panose="020B0604030504040204" pitchFamily="34" charset="-120"/>
          </a:endParaRPr>
        </a:p>
      </dsp:txBody>
      <dsp:txXfrm>
        <a:off x="144015" y="4160814"/>
        <a:ext cx="1280928" cy="475224"/>
      </dsp:txXfrm>
    </dsp:sp>
    <dsp:sp modelId="{2CB533E3-3C4A-4DE4-BA2F-8DF1F3970B61}">
      <dsp:nvSpPr>
        <dsp:cNvPr id="0" name=""/>
        <dsp:cNvSpPr/>
      </dsp:nvSpPr>
      <dsp:spPr>
        <a:xfrm>
          <a:off x="1553090" y="3278250"/>
          <a:ext cx="1280928" cy="882559"/>
        </a:xfrm>
        <a:prstGeom prst="roundRect">
          <a:avLst/>
        </a:prstGeom>
        <a:blipFill rotWithShape="1">
          <a:blip xmlns:r="http://schemas.openxmlformats.org/officeDocument/2006/relationships" r:embed="rId7"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29D5E09-5118-4F87-8204-38AECD707139}">
      <dsp:nvSpPr>
        <dsp:cNvPr id="0" name=""/>
        <dsp:cNvSpPr/>
      </dsp:nvSpPr>
      <dsp:spPr>
        <a:xfrm>
          <a:off x="1736519" y="4160814"/>
          <a:ext cx="914070"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altLang="en-US" sz="1000" b="1" kern="1200" dirty="0" smtClean="0">
              <a:latin typeface="微軟正黑體" panose="020B0604030504040204" pitchFamily="34" charset="-120"/>
              <a:ea typeface="微軟正黑體" panose="020B0604030504040204" pitchFamily="34" charset="-120"/>
            </a:rPr>
            <a:t>蘆竹區山腳 里民集會所</a:t>
          </a:r>
          <a:endParaRPr lang="zh-TW" altLang="en-US" sz="1000" b="1" kern="1200" dirty="0">
            <a:latin typeface="微軟正黑體" panose="020B0604030504040204" pitchFamily="34" charset="-120"/>
            <a:ea typeface="微軟正黑體" panose="020B0604030504040204" pitchFamily="34" charset="-120"/>
          </a:endParaRPr>
        </a:p>
      </dsp:txBody>
      <dsp:txXfrm>
        <a:off x="1736519" y="4160814"/>
        <a:ext cx="914070" cy="475224"/>
      </dsp:txXfrm>
    </dsp:sp>
    <dsp:sp modelId="{0F0E7988-E04A-4EC1-A7DD-AE128DF1BCF1}">
      <dsp:nvSpPr>
        <dsp:cNvPr id="0" name=""/>
        <dsp:cNvSpPr/>
      </dsp:nvSpPr>
      <dsp:spPr>
        <a:xfrm>
          <a:off x="2962165" y="3278250"/>
          <a:ext cx="1280928" cy="882559"/>
        </a:xfrm>
        <a:prstGeom prst="roundRect">
          <a:avLst/>
        </a:prstGeom>
        <a:blipFill rotWithShape="1">
          <a:blip xmlns:r="http://schemas.openxmlformats.org/officeDocument/2006/relationships" r:embed="rId8" cstate="print">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32C1E5-3699-4706-84D4-57C0ACBEAC07}">
      <dsp:nvSpPr>
        <dsp:cNvPr id="0" name=""/>
        <dsp:cNvSpPr/>
      </dsp:nvSpPr>
      <dsp:spPr>
        <a:xfrm>
          <a:off x="2962165" y="4160814"/>
          <a:ext cx="1280928" cy="47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rtl="0">
            <a:lnSpc>
              <a:spcPct val="90000"/>
            </a:lnSpc>
            <a:spcBef>
              <a:spcPct val="0"/>
            </a:spcBef>
            <a:spcAft>
              <a:spcPct val="35000"/>
            </a:spcAft>
          </a:pPr>
          <a:r>
            <a:rPr lang="zh-TW" altLang="en-US" sz="1000" b="1" kern="1200" dirty="0" smtClean="0">
              <a:latin typeface="微軟正黑體" panose="020B0604030504040204" pitchFamily="34" charset="-120"/>
              <a:ea typeface="微軟正黑體" panose="020B0604030504040204" pitchFamily="34" charset="-120"/>
            </a:rPr>
            <a:t>蘆竹區                     坑口活動中心</a:t>
          </a:r>
          <a:endParaRPr lang="zh-TW" altLang="en-US" sz="1000" b="1" kern="1200" dirty="0">
            <a:latin typeface="微軟正黑體" panose="020B0604030504040204" pitchFamily="34" charset="-120"/>
            <a:ea typeface="微軟正黑體" panose="020B0604030504040204" pitchFamily="34" charset="-120"/>
          </a:endParaRPr>
        </a:p>
      </dsp:txBody>
      <dsp:txXfrm>
        <a:off x="2962165" y="4160814"/>
        <a:ext cx="1280928" cy="47522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4560F9-E13C-42D1-B0AE-91E45BCC4527}" type="datetimeFigureOut">
              <a:rPr lang="zh-TW" altLang="en-US" smtClean="0"/>
              <a:t>2018/10/29</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1298FA-9814-4FC5-96F3-73D1F1664783}" type="slidenum">
              <a:rPr lang="zh-TW" altLang="en-US" smtClean="0"/>
              <a:t>‹#›</a:t>
            </a:fld>
            <a:endParaRPr lang="zh-TW" altLang="en-US"/>
          </a:p>
        </p:txBody>
      </p:sp>
    </p:spTree>
    <p:extLst>
      <p:ext uri="{BB962C8B-B14F-4D97-AF65-F5344CB8AC3E}">
        <p14:creationId xmlns:p14="http://schemas.microsoft.com/office/powerpoint/2010/main" val="98899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D1298FA-9814-4FC5-96F3-73D1F1664783}" type="slidenum">
              <a:rPr lang="zh-TW" altLang="en-US" smtClean="0"/>
              <a:t>2</a:t>
            </a:fld>
            <a:endParaRPr lang="zh-TW" altLang="en-US"/>
          </a:p>
        </p:txBody>
      </p:sp>
    </p:spTree>
    <p:extLst>
      <p:ext uri="{BB962C8B-B14F-4D97-AF65-F5344CB8AC3E}">
        <p14:creationId xmlns:p14="http://schemas.microsoft.com/office/powerpoint/2010/main" val="254467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D1298FA-9814-4FC5-96F3-73D1F1664783}" type="slidenum">
              <a:rPr lang="zh-TW" altLang="en-US" smtClean="0"/>
              <a:t>18</a:t>
            </a:fld>
            <a:endParaRPr lang="zh-TW" altLang="en-US"/>
          </a:p>
        </p:txBody>
      </p:sp>
    </p:spTree>
    <p:extLst>
      <p:ext uri="{BB962C8B-B14F-4D97-AF65-F5344CB8AC3E}">
        <p14:creationId xmlns:p14="http://schemas.microsoft.com/office/powerpoint/2010/main" val="1494090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userDrawn="1"/>
        </p:nvPicPr>
        <p:blipFill rotWithShape="1">
          <a:blip r:embed="rId3"/>
          <a:srcRect l="23068" t="27320" r="23067" b="18500"/>
          <a:stretch/>
        </p:blipFill>
        <p:spPr>
          <a:xfrm>
            <a:off x="0" y="2618656"/>
            <a:ext cx="5472608" cy="3096344"/>
          </a:xfrm>
          <a:prstGeom prst="rect">
            <a:avLst/>
          </a:prstGeom>
        </p:spPr>
      </p:pic>
      <p:pic>
        <p:nvPicPr>
          <p:cNvPr id="3" name="圖片 2"/>
          <p:cNvPicPr>
            <a:picLocks noChangeAspect="1"/>
          </p:cNvPicPr>
          <p:nvPr userDrawn="1"/>
        </p:nvPicPr>
        <p:blipFill rotWithShape="1">
          <a:blip r:embed="rId3"/>
          <a:srcRect l="53635" t="27320" r="23067" b="18500"/>
          <a:stretch/>
        </p:blipFill>
        <p:spPr>
          <a:xfrm>
            <a:off x="-2208" y="23664"/>
            <a:ext cx="10162208" cy="3096344"/>
          </a:xfrm>
          <a:prstGeom prst="rect">
            <a:avLst/>
          </a:prstGeom>
        </p:spPr>
      </p:pic>
    </p:spTree>
    <p:extLst>
      <p:ext uri="{BB962C8B-B14F-4D97-AF65-F5344CB8AC3E}">
        <p14:creationId xmlns:p14="http://schemas.microsoft.com/office/powerpoint/2010/main" val="837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0" y="1017296"/>
            <a:ext cx="10160000" cy="4697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889" tIns="56444" rIns="112889" bIns="56444" numCol="1" spcCol="0" rtlCol="0" fromWordArt="0" anchor="ctr" anchorCtr="0" forceAA="0" compatLnSpc="1">
            <a:prstTxWarp prst="textNoShape">
              <a:avLst/>
            </a:prstTxWarp>
            <a:noAutofit/>
          </a:bodyPr>
          <a:lstStyle/>
          <a:p>
            <a:pPr algn="ctr"/>
            <a:endParaRPr lang="zh-TW" altLang="en-US" sz="2222"/>
          </a:p>
        </p:txBody>
      </p:sp>
      <p:sp>
        <p:nvSpPr>
          <p:cNvPr id="7" name="投影片編號版面配置區 5"/>
          <p:cNvSpPr>
            <a:spLocks noGrp="1"/>
          </p:cNvSpPr>
          <p:nvPr>
            <p:ph type="sldNum" sz="quarter" idx="12"/>
          </p:nvPr>
        </p:nvSpPr>
        <p:spPr>
          <a:xfrm>
            <a:off x="8026400" y="5349481"/>
            <a:ext cx="2133600" cy="365125"/>
          </a:xfrm>
          <a:prstGeom prst="rect">
            <a:avLst/>
          </a:prstGeom>
        </p:spPr>
        <p:txBody>
          <a:bodyPr/>
          <a:lstStyle>
            <a:lvl1pPr algn="r">
              <a:defRPr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en-US" altLang="zh-TW" dirty="0" smtClean="0"/>
              <a:t>-</a:t>
            </a:r>
            <a:fld id="{6454F68C-CD4D-4987-BA76-862EACAFF5E4}" type="slidenum">
              <a:rPr lang="zh-TW" altLang="en-US" smtClean="0"/>
              <a:pPr/>
              <a:t>‹#›</a:t>
            </a:fld>
            <a:r>
              <a:rPr lang="en-US" altLang="zh-TW" dirty="0" smtClean="0"/>
              <a:t>-</a:t>
            </a:r>
            <a:endParaRPr lang="zh-TW" altLang="en-US" dirty="0"/>
          </a:p>
        </p:txBody>
      </p:sp>
    </p:spTree>
    <p:extLst>
      <p:ext uri="{BB962C8B-B14F-4D97-AF65-F5344CB8AC3E}">
        <p14:creationId xmlns:p14="http://schemas.microsoft.com/office/powerpoint/2010/main" val="114694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1079556" y="0"/>
            <a:ext cx="9080444" cy="5726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889" tIns="56444" rIns="112889" bIns="56444" numCol="1" spcCol="0" rtlCol="0" fromWordArt="0" anchor="ctr" anchorCtr="0" forceAA="0" compatLnSpc="1">
            <a:prstTxWarp prst="textNoShape">
              <a:avLst/>
            </a:prstTxWarp>
            <a:noAutofit/>
          </a:bodyPr>
          <a:lstStyle/>
          <a:p>
            <a:pPr algn="ctr"/>
            <a:endParaRPr lang="zh-TW" altLang="en-US" sz="2222"/>
          </a:p>
        </p:txBody>
      </p:sp>
      <p:pic>
        <p:nvPicPr>
          <p:cNvPr id="3" name="圖片 2"/>
          <p:cNvPicPr>
            <a:picLocks noChangeAspect="1"/>
          </p:cNvPicPr>
          <p:nvPr userDrawn="1"/>
        </p:nvPicPr>
        <p:blipFill rotWithShape="1">
          <a:blip r:embed="rId3"/>
          <a:srcRect l="20863" t="19201" r="67032" b="8000"/>
          <a:stretch/>
        </p:blipFill>
        <p:spPr>
          <a:xfrm>
            <a:off x="0" y="1565540"/>
            <a:ext cx="1229953" cy="4160462"/>
          </a:xfrm>
          <a:prstGeom prst="rect">
            <a:avLst/>
          </a:prstGeom>
        </p:spPr>
      </p:pic>
      <p:pic>
        <p:nvPicPr>
          <p:cNvPr id="6" name="圖片 5"/>
          <p:cNvPicPr>
            <a:picLocks noChangeAspect="1"/>
          </p:cNvPicPr>
          <p:nvPr userDrawn="1"/>
        </p:nvPicPr>
        <p:blipFill rotWithShape="1">
          <a:blip r:embed="rId3"/>
          <a:srcRect l="20863" t="19201" r="67032" b="30400"/>
          <a:stretch/>
        </p:blipFill>
        <p:spPr>
          <a:xfrm>
            <a:off x="0" y="0"/>
            <a:ext cx="1229953" cy="2880320"/>
          </a:xfrm>
          <a:prstGeom prst="rect">
            <a:avLst/>
          </a:prstGeom>
        </p:spPr>
      </p:pic>
      <p:sp>
        <p:nvSpPr>
          <p:cNvPr id="9" name="投影片編號版面配置區 5"/>
          <p:cNvSpPr>
            <a:spLocks noGrp="1"/>
          </p:cNvSpPr>
          <p:nvPr>
            <p:ph type="sldNum" sz="quarter" idx="12"/>
          </p:nvPr>
        </p:nvSpPr>
        <p:spPr>
          <a:xfrm>
            <a:off x="8026400" y="5349481"/>
            <a:ext cx="2133600" cy="365125"/>
          </a:xfrm>
          <a:prstGeom prst="rect">
            <a:avLst/>
          </a:prstGeom>
        </p:spPr>
        <p:txBody>
          <a:bodyPr/>
          <a:lstStyle>
            <a:lvl1pPr algn="r">
              <a:defRPr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en-US" altLang="zh-TW" dirty="0" smtClean="0"/>
              <a:t>-</a:t>
            </a:r>
            <a:fld id="{6454F68C-CD4D-4987-BA76-862EACAFF5E4}" type="slidenum">
              <a:rPr lang="zh-TW" altLang="en-US" smtClean="0"/>
              <a:pPr/>
              <a:t>‹#›</a:t>
            </a:fld>
            <a:r>
              <a:rPr lang="en-US" altLang="zh-TW" dirty="0" smtClean="0"/>
              <a:t>-</a:t>
            </a:r>
            <a:endParaRPr lang="zh-TW" altLang="en-US" dirty="0"/>
          </a:p>
        </p:txBody>
      </p:sp>
    </p:spTree>
    <p:extLst>
      <p:ext uri="{BB962C8B-B14F-4D97-AF65-F5344CB8AC3E}">
        <p14:creationId xmlns:p14="http://schemas.microsoft.com/office/powerpoint/2010/main" val="922808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Lst>
  <p:hf hdr="0" ftr="0" dt="0"/>
  <p:txStyles>
    <p:titleStyle>
      <a:lvl1pPr algn="ctr" defTabSz="1128866" rtl="0" eaLnBrk="1" latinLnBrk="1" hangingPunct="1">
        <a:spcBef>
          <a:spcPct val="0"/>
        </a:spcBef>
        <a:buNone/>
        <a:defRPr sz="4444" b="1" kern="1200">
          <a:solidFill>
            <a:schemeClr val="tx1"/>
          </a:solidFill>
          <a:latin typeface="Arial" pitchFamily="34" charset="0"/>
          <a:ea typeface="+mj-ea"/>
          <a:cs typeface="Arial" pitchFamily="34" charset="0"/>
        </a:defRPr>
      </a:lvl1pPr>
    </p:titleStyle>
    <p:bodyStyle>
      <a:lvl1pPr marL="423325" indent="-423325" algn="l" defTabSz="1128866" rtl="0" eaLnBrk="1" latinLnBrk="1" hangingPunct="1">
        <a:spcBef>
          <a:spcPct val="20000"/>
        </a:spcBef>
        <a:buFont typeface="Arial" pitchFamily="34" charset="0"/>
        <a:buChar char="•"/>
        <a:defRPr sz="3951" kern="1200">
          <a:solidFill>
            <a:schemeClr val="tx1"/>
          </a:solidFill>
          <a:latin typeface="+mn-lt"/>
          <a:ea typeface="+mn-ea"/>
          <a:cs typeface="+mn-cs"/>
        </a:defRPr>
      </a:lvl1pPr>
      <a:lvl2pPr marL="917204" indent="-352771" algn="l" defTabSz="1128866" rtl="0" eaLnBrk="1" latinLnBrk="1" hangingPunct="1">
        <a:spcBef>
          <a:spcPct val="20000"/>
        </a:spcBef>
        <a:buFont typeface="Arial" pitchFamily="34" charset="0"/>
        <a:buChar char="–"/>
        <a:defRPr sz="3457" kern="1200">
          <a:solidFill>
            <a:schemeClr val="tx1"/>
          </a:solidFill>
          <a:latin typeface="+mn-lt"/>
          <a:ea typeface="+mn-ea"/>
          <a:cs typeface="+mn-cs"/>
        </a:defRPr>
      </a:lvl2pPr>
      <a:lvl3pPr marL="1411083" indent="-282216" algn="l" defTabSz="1128866" rtl="0" eaLnBrk="1" latinLnBrk="1" hangingPunct="1">
        <a:spcBef>
          <a:spcPct val="20000"/>
        </a:spcBef>
        <a:buFont typeface="Arial" pitchFamily="34" charset="0"/>
        <a:buChar char="•"/>
        <a:defRPr sz="2963" kern="1200">
          <a:solidFill>
            <a:schemeClr val="tx1"/>
          </a:solidFill>
          <a:latin typeface="+mn-lt"/>
          <a:ea typeface="+mn-ea"/>
          <a:cs typeface="+mn-cs"/>
        </a:defRPr>
      </a:lvl3pPr>
      <a:lvl4pPr marL="1975516"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4pPr>
      <a:lvl5pPr marL="2539949"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5pPr>
      <a:lvl6pPr marL="3104382"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6pPr>
      <a:lvl7pPr marL="3668816"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7pPr>
      <a:lvl8pPr marL="4233249"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8pPr>
      <a:lvl9pPr marL="4797682"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9pPr>
    </p:bodyStyle>
    <p:otherStyle>
      <a:defPPr>
        <a:defRPr lang="ko-KR"/>
      </a:defPPr>
      <a:lvl1pPr marL="0" algn="l" defTabSz="1128866" rtl="0" eaLnBrk="1" latinLnBrk="1" hangingPunct="1">
        <a:defRPr sz="2222" kern="1200">
          <a:solidFill>
            <a:schemeClr val="tx1"/>
          </a:solidFill>
          <a:latin typeface="+mn-lt"/>
          <a:ea typeface="+mn-ea"/>
          <a:cs typeface="+mn-cs"/>
        </a:defRPr>
      </a:lvl1pPr>
      <a:lvl2pPr marL="564433" algn="l" defTabSz="1128866" rtl="0" eaLnBrk="1" latinLnBrk="1" hangingPunct="1">
        <a:defRPr sz="2222" kern="1200">
          <a:solidFill>
            <a:schemeClr val="tx1"/>
          </a:solidFill>
          <a:latin typeface="+mn-lt"/>
          <a:ea typeface="+mn-ea"/>
          <a:cs typeface="+mn-cs"/>
        </a:defRPr>
      </a:lvl2pPr>
      <a:lvl3pPr marL="1128866" algn="l" defTabSz="1128866" rtl="0" eaLnBrk="1" latinLnBrk="1" hangingPunct="1">
        <a:defRPr sz="2222" kern="1200">
          <a:solidFill>
            <a:schemeClr val="tx1"/>
          </a:solidFill>
          <a:latin typeface="+mn-lt"/>
          <a:ea typeface="+mn-ea"/>
          <a:cs typeface="+mn-cs"/>
        </a:defRPr>
      </a:lvl3pPr>
      <a:lvl4pPr marL="1693300" algn="l" defTabSz="1128866" rtl="0" eaLnBrk="1" latinLnBrk="1" hangingPunct="1">
        <a:defRPr sz="2222" kern="1200">
          <a:solidFill>
            <a:schemeClr val="tx1"/>
          </a:solidFill>
          <a:latin typeface="+mn-lt"/>
          <a:ea typeface="+mn-ea"/>
          <a:cs typeface="+mn-cs"/>
        </a:defRPr>
      </a:lvl4pPr>
      <a:lvl5pPr marL="2257733" algn="l" defTabSz="1128866" rtl="0" eaLnBrk="1" latinLnBrk="1" hangingPunct="1">
        <a:defRPr sz="2222" kern="1200">
          <a:solidFill>
            <a:schemeClr val="tx1"/>
          </a:solidFill>
          <a:latin typeface="+mn-lt"/>
          <a:ea typeface="+mn-ea"/>
          <a:cs typeface="+mn-cs"/>
        </a:defRPr>
      </a:lvl5pPr>
      <a:lvl6pPr marL="2822166" algn="l" defTabSz="1128866" rtl="0" eaLnBrk="1" latinLnBrk="1" hangingPunct="1">
        <a:defRPr sz="2222" kern="1200">
          <a:solidFill>
            <a:schemeClr val="tx1"/>
          </a:solidFill>
          <a:latin typeface="+mn-lt"/>
          <a:ea typeface="+mn-ea"/>
          <a:cs typeface="+mn-cs"/>
        </a:defRPr>
      </a:lvl6pPr>
      <a:lvl7pPr marL="3386599" algn="l" defTabSz="1128866" rtl="0" eaLnBrk="1" latinLnBrk="1" hangingPunct="1">
        <a:defRPr sz="2222" kern="1200">
          <a:solidFill>
            <a:schemeClr val="tx1"/>
          </a:solidFill>
          <a:latin typeface="+mn-lt"/>
          <a:ea typeface="+mn-ea"/>
          <a:cs typeface="+mn-cs"/>
        </a:defRPr>
      </a:lvl7pPr>
      <a:lvl8pPr marL="3951032" algn="l" defTabSz="1128866" rtl="0" eaLnBrk="1" latinLnBrk="1" hangingPunct="1">
        <a:defRPr sz="2222" kern="1200">
          <a:solidFill>
            <a:schemeClr val="tx1"/>
          </a:solidFill>
          <a:latin typeface="+mn-lt"/>
          <a:ea typeface="+mn-ea"/>
          <a:cs typeface="+mn-cs"/>
        </a:defRPr>
      </a:lvl8pPr>
      <a:lvl9pPr marL="4515465" algn="l" defTabSz="1128866" rtl="0" eaLnBrk="1" latinLnBrk="1" hangingPunct="1">
        <a:defRPr sz="222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35.jpeg"/><Relationship Id="rId5" Type="http://schemas.openxmlformats.org/officeDocument/2006/relationships/diagramQuickStyle" Target="../diagrams/quickStyle2.xml"/><Relationship Id="rId10" Type="http://schemas.openxmlformats.org/officeDocument/2006/relationships/image" Target="../media/image34.jpeg"/><Relationship Id="rId4" Type="http://schemas.openxmlformats.org/officeDocument/2006/relationships/diagramLayout" Target="../diagrams/layout2.xml"/><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775744" y="3798580"/>
            <a:ext cx="7327925" cy="1308307"/>
          </a:xfrm>
          <a:prstGeom prst="rect">
            <a:avLst/>
          </a:prstGeom>
          <a:noFill/>
          <a:ln w="9525">
            <a:noFill/>
            <a:miter lim="800000"/>
            <a:headEnd/>
            <a:tailEnd/>
          </a:ln>
        </p:spPr>
        <p:txBody>
          <a:bodyPr wrap="square">
            <a:spAutoFit/>
          </a:bodyPr>
          <a:lstStyle/>
          <a:p>
            <a:pPr algn="r"/>
            <a:r>
              <a:rPr lang="zh-TW" altLang="en-US" sz="3951" b="1" dirty="0">
                <a:latin typeface="微軟正黑體" panose="020B0604030504040204" pitchFamily="34" charset="-120"/>
                <a:ea typeface="微軟正黑體" panose="020B0604030504040204" pitchFamily="34" charset="-120"/>
                <a:cs typeface="Arial" pitchFamily="34" charset="0"/>
              </a:rPr>
              <a:t>航空城計畫目前辦理情形</a:t>
            </a:r>
            <a:endParaRPr lang="en-US" altLang="zh-TW" sz="3951" b="1" dirty="0">
              <a:latin typeface="微軟正黑體" panose="020B0604030504040204" pitchFamily="34" charset="-120"/>
              <a:ea typeface="微軟正黑體" panose="020B0604030504040204" pitchFamily="34" charset="-120"/>
              <a:cs typeface="Arial" pitchFamily="34" charset="0"/>
            </a:endParaRPr>
          </a:p>
          <a:p>
            <a:pPr algn="r"/>
            <a:r>
              <a:rPr lang="zh-TW" altLang="en-US" sz="3951" b="1" dirty="0" smtClean="0">
                <a:latin typeface="微軟正黑體" panose="020B0604030504040204" pitchFamily="34" charset="-120"/>
                <a:ea typeface="微軟正黑體" panose="020B0604030504040204" pitchFamily="34" charset="-120"/>
                <a:cs typeface="Arial" pitchFamily="34" charset="0"/>
              </a:rPr>
              <a:t>及</a:t>
            </a:r>
            <a:r>
              <a:rPr lang="zh-TW" altLang="en-US" sz="3951" b="1" dirty="0">
                <a:latin typeface="微軟正黑體" panose="020B0604030504040204" pitchFamily="34" charset="-120"/>
                <a:ea typeface="微軟正黑體" panose="020B0604030504040204" pitchFamily="34" charset="-120"/>
                <a:cs typeface="Arial" pitchFamily="34" charset="0"/>
              </a:rPr>
              <a:t>後續作</a:t>
            </a:r>
            <a:r>
              <a:rPr lang="zh-TW" altLang="en-US" sz="3951" b="1" dirty="0" smtClean="0">
                <a:latin typeface="微軟正黑體" panose="020B0604030504040204" pitchFamily="34" charset="-120"/>
                <a:ea typeface="微軟正黑體" panose="020B0604030504040204" pitchFamily="34" charset="-120"/>
                <a:cs typeface="Arial" pitchFamily="34" charset="0"/>
              </a:rPr>
              <a:t>業進度報告</a:t>
            </a:r>
            <a:endParaRPr lang="en-US" altLang="ko-KR" sz="3951" b="1" dirty="0">
              <a:latin typeface="微軟正黑體" panose="020B0604030504040204" pitchFamily="34" charset="-120"/>
              <a:ea typeface="微軟正黑體" panose="020B0604030504040204" pitchFamily="34" charset="-120"/>
              <a:cs typeface="Arial" pitchFamily="34" charset="0"/>
            </a:endParaRPr>
          </a:p>
        </p:txBody>
      </p:sp>
      <p:sp>
        <p:nvSpPr>
          <p:cNvPr id="2" name="文字方塊 1"/>
          <p:cNvSpPr txBox="1"/>
          <p:nvPr/>
        </p:nvSpPr>
        <p:spPr>
          <a:xfrm>
            <a:off x="5925426" y="5220962"/>
            <a:ext cx="4178242" cy="472309"/>
          </a:xfrm>
          <a:prstGeom prst="rect">
            <a:avLst/>
          </a:prstGeom>
          <a:noFill/>
        </p:spPr>
        <p:txBody>
          <a:bodyPr wrap="square" rtlCol="0">
            <a:spAutoFit/>
          </a:bodyPr>
          <a:lstStyle/>
          <a:p>
            <a:pPr algn="r"/>
            <a:r>
              <a:rPr lang="en-US" altLang="zh-TW" sz="2469" dirty="0">
                <a:solidFill>
                  <a:schemeClr val="bg1"/>
                </a:solidFill>
                <a:latin typeface="微軟正黑體" panose="020B0604030504040204" pitchFamily="34" charset="-120"/>
                <a:ea typeface="微軟正黑體" panose="020B0604030504040204" pitchFamily="34" charset="-120"/>
              </a:rPr>
              <a:t>-</a:t>
            </a:r>
            <a:r>
              <a:rPr lang="zh-TW" altLang="en-US" sz="2469" dirty="0">
                <a:solidFill>
                  <a:schemeClr val="bg1"/>
                </a:solidFill>
                <a:latin typeface="微軟正黑體" panose="020B0604030504040204" pitchFamily="34" charset="-120"/>
                <a:ea typeface="微軟正黑體" panose="020B0604030504040204" pitchFamily="34" charset="-120"/>
              </a:rPr>
              <a:t>地政局 </a:t>
            </a:r>
            <a:r>
              <a:rPr lang="en-US" altLang="zh-TW" sz="2469" dirty="0" smtClean="0">
                <a:solidFill>
                  <a:schemeClr val="bg1"/>
                </a:solidFill>
                <a:latin typeface="微軟正黑體" panose="020B0604030504040204" pitchFamily="34" charset="-120"/>
                <a:ea typeface="微軟正黑體" panose="020B0604030504040204" pitchFamily="34" charset="-120"/>
              </a:rPr>
              <a:t>107.10.29</a:t>
            </a:r>
            <a:endParaRPr lang="zh-TW" altLang="en-US" sz="2469"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10</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10" name="TextBox 20"/>
          <p:cNvSpPr txBox="1"/>
          <p:nvPr/>
        </p:nvSpPr>
        <p:spPr>
          <a:xfrm>
            <a:off x="-104576" y="1910343"/>
            <a:ext cx="5616624" cy="525390"/>
          </a:xfrm>
          <a:prstGeom prst="rect">
            <a:avLst/>
          </a:prstGeom>
          <a:noFill/>
        </p:spPr>
        <p:txBody>
          <a:bodyPr wrap="square" lIns="101589" tIns="50795" rIns="101589" bIns="50795" rtlCol="0">
            <a:spAutoFit/>
          </a:bodyPr>
          <a:lstStyle/>
          <a:p>
            <a:pPr marL="990600" indent="-355600" algn="just" defTabSz="457200" latinLnBrk="0" hangingPunct="0">
              <a:lnSpc>
                <a:spcPts val="3600"/>
              </a:lnSpc>
              <a:spcAft>
                <a:spcPts val="600"/>
              </a:spcAft>
              <a:buClr>
                <a:srgbClr val="353535"/>
              </a:buClr>
              <a:buBlip>
                <a:blip r:embed="rId2"/>
              </a:buBlip>
              <a:defRPr/>
            </a:pPr>
            <a:r>
              <a:rPr lang="zh-TW" altLang="en-US" sz="2600" b="1" dirty="0" smtClean="0">
                <a:solidFill>
                  <a:sysClr val="windowText" lastClr="000000">
                    <a:lumMod val="75000"/>
                    <a:lumOff val="25000"/>
                  </a:sys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目前進度</a:t>
            </a:r>
            <a:endParaRPr lang="zh-TW" altLang="en-US" sz="2600" b="1" dirty="0">
              <a:solidFill>
                <a:sysClr val="windowText" lastClr="000000">
                  <a:lumMod val="75000"/>
                  <a:lumOff val="25000"/>
                </a:sys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endParaRPr>
          </a:p>
        </p:txBody>
      </p:sp>
      <p:sp>
        <p:nvSpPr>
          <p:cNvPr id="11" name="矩形 3"/>
          <p:cNvSpPr/>
          <p:nvPr/>
        </p:nvSpPr>
        <p:spPr>
          <a:xfrm>
            <a:off x="950745" y="1319605"/>
            <a:ext cx="434527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12"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13" name="矩形 12"/>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土地市價查估</a:t>
            </a:r>
          </a:p>
        </p:txBody>
      </p:sp>
      <p:sp>
        <p:nvSpPr>
          <p:cNvPr id="14"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二</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
        <p:nvSpPr>
          <p:cNvPr id="5" name="矩形 4"/>
          <p:cNvSpPr/>
          <p:nvPr/>
        </p:nvSpPr>
        <p:spPr>
          <a:xfrm>
            <a:off x="854696" y="2399199"/>
            <a:ext cx="9121847" cy="3046988"/>
          </a:xfrm>
          <a:prstGeom prst="rect">
            <a:avLst/>
          </a:prstGeom>
        </p:spPr>
        <p:txBody>
          <a:bodyPr wrap="square">
            <a:spAutoFit/>
          </a:bodyPr>
          <a:lstStyle/>
          <a:p>
            <a:pPr marL="342900" lvl="0" indent="-342900" algn="just">
              <a:spcAft>
                <a:spcPts val="0"/>
              </a:spcAft>
              <a:buClr>
                <a:srgbClr val="000000"/>
              </a:buClr>
              <a:buFont typeface="+mj-lt"/>
              <a:buAutoNum type="arabicPeriod"/>
            </a:pPr>
            <a:r>
              <a:rPr lang="zh-TW" altLang="zh-TW" sz="2400" kern="100"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地價區段劃設檢討及比準地選取</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：目前工作小組已就機場園區劃分地價區段共</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182</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個，附近地區</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第一期</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共</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139</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個，機場園</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區</a:t>
            </a:r>
            <a:r>
              <a:rPr lang="zh-TW" altLang="en-US" sz="2400" kern="100" dirty="0" smtClean="0">
                <a:latin typeface="微軟正黑體" panose="020B0604030504040204" pitchFamily="34" charset="-120"/>
                <a:ea typeface="微軟正黑體" panose="020B0604030504040204" pitchFamily="34" charset="-120"/>
                <a:cs typeface="Arial" panose="020B0604020202020204" pitchFamily="34" charset="0"/>
              </a:rPr>
              <a:t>比準地</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共</a:t>
            </a:r>
            <a:r>
              <a:rPr lang="en-US"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181</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個</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，附近地區</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第一期</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共</a:t>
            </a:r>
            <a:r>
              <a:rPr lang="en-US"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137</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個</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endParaRPr lang="zh-TW" altLang="zh-TW" sz="2400" kern="100" dirty="0">
              <a:latin typeface="微軟正黑體" panose="020B0604030504040204" pitchFamily="34" charset="-120"/>
              <a:ea typeface="微軟正黑體" panose="020B0604030504040204" pitchFamily="34" charset="-120"/>
            </a:endParaRPr>
          </a:p>
          <a:p>
            <a:pPr marL="342900" lvl="0" indent="-342900" algn="just">
              <a:spcAft>
                <a:spcPts val="0"/>
              </a:spcAft>
              <a:buClr>
                <a:srgbClr val="000000"/>
              </a:buClr>
              <a:buFont typeface="+mj-lt"/>
              <a:buAutoNum type="arabicPeriod"/>
            </a:pPr>
            <a:r>
              <a:rPr lang="zh-TW" altLang="zh-TW" sz="2400" kern="100"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宗地調查作業</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kern="100" dirty="0" smtClean="0">
                <a:latin typeface="微軟正黑體" panose="020B0604030504040204" pitchFamily="34" charset="-120"/>
                <a:ea typeface="微軟正黑體" panose="020B0604030504040204" pitchFamily="34" charset="-120"/>
                <a:cs typeface="Arial" panose="020B0604020202020204" pitchFamily="34" charset="0"/>
              </a:rPr>
              <a:t>航開</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科</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已於</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8</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31</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日全數清查完</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畢。</a:t>
            </a:r>
            <a:endParaRPr lang="zh-TW" altLang="zh-TW" sz="2400" kern="100" dirty="0">
              <a:latin typeface="微軟正黑體" panose="020B0604030504040204" pitchFamily="34" charset="-120"/>
              <a:ea typeface="微軟正黑體" panose="020B0604030504040204" pitchFamily="34" charset="-120"/>
            </a:endParaRPr>
          </a:p>
          <a:p>
            <a:pPr marL="342900" lvl="0" indent="-342900" algn="just">
              <a:spcAft>
                <a:spcPts val="0"/>
              </a:spcAft>
              <a:buClr>
                <a:srgbClr val="000000"/>
              </a:buClr>
              <a:buFont typeface="+mj-lt"/>
              <a:buAutoNum type="arabicPeriod"/>
            </a:pPr>
            <a:r>
              <a:rPr lang="zh-TW" altLang="zh-TW" sz="2400" kern="100"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地標資料建置</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kern="100" dirty="0" smtClean="0">
                <a:latin typeface="微軟正黑體" panose="020B0604030504040204" pitchFamily="34" charset="-120"/>
                <a:ea typeface="微軟正黑體" panose="020B0604030504040204" pitchFamily="34" charset="-120"/>
                <a:cs typeface="Arial" panose="020B0604020202020204" pitchFamily="34" charset="0"/>
              </a:rPr>
              <a:t>航開</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科</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已於</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8</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16</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日完成</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範</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圍內之地標資料</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包含學校、公園、車站、嫌惡設施等</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kern="100" dirty="0">
                <a:latin typeface="微軟正黑體" panose="020B0604030504040204" pitchFamily="34" charset="-120"/>
                <a:ea typeface="微軟正黑體" panose="020B0604030504040204" pitchFamily="34" charset="-120"/>
                <a:cs typeface="Arial" panose="020B0604020202020204" pitchFamily="34" charset="0"/>
              </a:rPr>
              <a:t>進行蒐集及建</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置，</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地價科已於</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9</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6</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日提供比準地地價查估委外廠商協助檢核，廠商已於</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9</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20</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日提出檢核意見並召開會議討論，本科已依會議決議進行修正</a:t>
            </a:r>
            <a:r>
              <a:rPr lang="zh-TW" altLang="zh-TW" sz="2400" kern="1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zh-TW" altLang="zh-TW" sz="2400" kern="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4958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11</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10" name="TextBox 20"/>
          <p:cNvSpPr txBox="1"/>
          <p:nvPr/>
        </p:nvSpPr>
        <p:spPr>
          <a:xfrm>
            <a:off x="-104576" y="1910343"/>
            <a:ext cx="5616624" cy="525390"/>
          </a:xfrm>
          <a:prstGeom prst="rect">
            <a:avLst/>
          </a:prstGeom>
          <a:noFill/>
        </p:spPr>
        <p:txBody>
          <a:bodyPr wrap="square" lIns="101589" tIns="50795" rIns="101589" bIns="50795" rtlCol="0">
            <a:spAutoFit/>
          </a:bodyPr>
          <a:lstStyle/>
          <a:p>
            <a:pPr marL="990600" indent="-355600" algn="just" defTabSz="457200" latinLnBrk="0" hangingPunct="0">
              <a:lnSpc>
                <a:spcPts val="3600"/>
              </a:lnSpc>
              <a:spcAft>
                <a:spcPts val="600"/>
              </a:spcAft>
              <a:buClr>
                <a:srgbClr val="353535"/>
              </a:buClr>
              <a:buBlip>
                <a:blip r:embed="rId2"/>
              </a:buBlip>
              <a:defRPr/>
            </a:pPr>
            <a:r>
              <a:rPr lang="zh-TW" altLang="en-US" sz="2600" b="1" dirty="0">
                <a:solidFill>
                  <a:sysClr val="windowText" lastClr="000000">
                    <a:lumMod val="75000"/>
                    <a:lumOff val="25000"/>
                  </a:sys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目前進度</a:t>
            </a:r>
          </a:p>
        </p:txBody>
      </p:sp>
      <p:sp>
        <p:nvSpPr>
          <p:cNvPr id="11" name="矩形 3"/>
          <p:cNvSpPr/>
          <p:nvPr/>
        </p:nvSpPr>
        <p:spPr>
          <a:xfrm>
            <a:off x="950745" y="1319605"/>
            <a:ext cx="434527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12"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13" name="矩形 12"/>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土地市價查估</a:t>
            </a:r>
          </a:p>
        </p:txBody>
      </p:sp>
      <p:sp>
        <p:nvSpPr>
          <p:cNvPr id="14"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二</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
        <p:nvSpPr>
          <p:cNvPr id="5" name="矩形 4"/>
          <p:cNvSpPr/>
          <p:nvPr/>
        </p:nvSpPr>
        <p:spPr>
          <a:xfrm>
            <a:off x="831528" y="2452377"/>
            <a:ext cx="8568952" cy="2385268"/>
          </a:xfrm>
          <a:prstGeom prst="rect">
            <a:avLst/>
          </a:prstGeom>
        </p:spPr>
        <p:txBody>
          <a:bodyPr wrap="square">
            <a:spAutoFit/>
          </a:bodyPr>
          <a:lstStyle/>
          <a:p>
            <a:pPr marL="457200" lvl="0" indent="-457200" algn="just">
              <a:spcAft>
                <a:spcPts val="600"/>
              </a:spcAft>
              <a:buClr>
                <a:srgbClr val="000000"/>
              </a:buClr>
              <a:buFont typeface="+mj-lt"/>
              <a:buAutoNum type="arabicPeriod" startAt="4"/>
            </a:pPr>
            <a:r>
              <a:rPr lang="zh-TW" altLang="en-US" sz="2400" kern="100"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土地市價查估標</a:t>
            </a:r>
            <a:r>
              <a:rPr lang="zh-TW" altLang="en-US" sz="2400" kern="100" dirty="0" smtClean="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案</a:t>
            </a:r>
            <a:endParaRPr lang="en-US" altLang="zh-TW" sz="2400" kern="100" dirty="0" smtClean="0">
              <a:solidFill>
                <a:srgbClr val="0070C0"/>
              </a:solidFill>
              <a:latin typeface="微軟正黑體" panose="020B0604030504040204" pitchFamily="34" charset="-120"/>
              <a:ea typeface="微軟正黑體" panose="020B0604030504040204" pitchFamily="34" charset="-120"/>
              <a:cs typeface="Arial" panose="020B0604020202020204" pitchFamily="34" charset="0"/>
            </a:endParaRPr>
          </a:p>
          <a:p>
            <a:pPr marL="804863" indent="-457200" algn="just">
              <a:buClr>
                <a:srgbClr val="000000"/>
              </a:buClr>
              <a:buFont typeface="Wingdings" panose="05000000000000000000" pitchFamily="2" charset="2"/>
              <a:buAutoNum type="circleNumWdWhitePlain"/>
            </a:pP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第一階段第</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2</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期之工作內容</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提出比準地選取成果，各廠商繳交修正後比準地選取相關資料，本局業辦理審查作業完竣，目前進行本期廠商請款作</a:t>
            </a:r>
            <a:r>
              <a:rPr lang="zh-TW" altLang="en-US" sz="2400" kern="100" dirty="0" smtClean="0">
                <a:latin typeface="微軟正黑體" panose="020B0604030504040204" pitchFamily="34" charset="-120"/>
                <a:ea typeface="微軟正黑體" panose="020B0604030504040204" pitchFamily="34" charset="-120"/>
                <a:cs typeface="Arial" panose="020B0604020202020204" pitchFamily="34" charset="0"/>
              </a:rPr>
              <a:t>業。</a:t>
            </a:r>
            <a:endParaRPr lang="en-US" altLang="zh-TW" sz="2400" kern="100" dirty="0" smtClean="0">
              <a:latin typeface="微軟正黑體" panose="020B0604030504040204" pitchFamily="34" charset="-120"/>
              <a:ea typeface="微軟正黑體" panose="020B0604030504040204" pitchFamily="34" charset="-120"/>
              <a:cs typeface="Arial" panose="020B0604020202020204" pitchFamily="34" charset="0"/>
            </a:endParaRPr>
          </a:p>
          <a:p>
            <a:pPr marL="804863" lvl="0" indent="-457200" algn="just">
              <a:spcAft>
                <a:spcPts val="0"/>
              </a:spcAft>
              <a:buClr>
                <a:srgbClr val="000000"/>
              </a:buClr>
              <a:buFont typeface="Wingdings" panose="05000000000000000000" pitchFamily="2" charset="2"/>
              <a:buAutoNum type="circleNumWdWhitePlain"/>
            </a:pP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第</a:t>
            </a:r>
            <a:r>
              <a:rPr lang="zh-TW" altLang="en-US" sz="2400" kern="100" dirty="0" smtClean="0">
                <a:latin typeface="微軟正黑體" panose="020B0604030504040204" pitchFamily="34" charset="-120"/>
                <a:ea typeface="微軟正黑體" panose="020B0604030504040204" pitchFamily="34" charset="-120"/>
                <a:cs typeface="Arial" panose="020B0604020202020204" pitchFamily="34" charset="0"/>
              </a:rPr>
              <a:t>一</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階段第</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3</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期之工作內容</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比準地協議價購市價查估，本局已於</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9</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20</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日函請廠商於</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11</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月</a:t>
            </a:r>
            <a:r>
              <a:rPr lang="en-US" altLang="zh-TW" sz="2400" kern="100" dirty="0">
                <a:latin typeface="微軟正黑體" panose="020B0604030504040204" pitchFamily="34" charset="-120"/>
                <a:ea typeface="微軟正黑體" panose="020B0604030504040204" pitchFamily="34" charset="-120"/>
                <a:cs typeface="Arial" panose="020B0604020202020204" pitchFamily="34" charset="0"/>
              </a:rPr>
              <a:t>26</a:t>
            </a:r>
            <a:r>
              <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rPr>
              <a:t>日前提交</a:t>
            </a:r>
            <a:r>
              <a:rPr lang="zh-TW" altLang="en-US" sz="2400" kern="100" dirty="0" smtClean="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2400" kern="1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217004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12</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7" name="矩形 3"/>
          <p:cNvSpPr/>
          <p:nvPr/>
        </p:nvSpPr>
        <p:spPr>
          <a:xfrm>
            <a:off x="950745" y="1319605"/>
            <a:ext cx="398523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8"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9" name="矩形 8"/>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地上物查估</a:t>
            </a:r>
          </a:p>
        </p:txBody>
      </p:sp>
      <p:sp>
        <p:nvSpPr>
          <p:cNvPr id="10"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三</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pic>
        <p:nvPicPr>
          <p:cNvPr id="12" name="圖片 11"/>
          <p:cNvPicPr/>
          <p:nvPr/>
        </p:nvPicPr>
        <p:blipFill rotWithShape="1">
          <a:blip r:embed="rId2" cstate="print">
            <a:extLst>
              <a:ext uri="{28A0092B-C50C-407E-A947-70E740481C1C}">
                <a14:useLocalDpi xmlns:a14="http://schemas.microsoft.com/office/drawing/2010/main" val="0"/>
              </a:ext>
            </a:extLst>
          </a:blip>
          <a:srcRect/>
          <a:stretch/>
        </p:blipFill>
        <p:spPr>
          <a:xfrm rot="2427729">
            <a:off x="4669567" y="783998"/>
            <a:ext cx="5069337" cy="6595276"/>
          </a:xfrm>
          <a:prstGeom prst="rect">
            <a:avLst/>
          </a:prstGeom>
        </p:spPr>
      </p:pic>
      <p:sp>
        <p:nvSpPr>
          <p:cNvPr id="13" name="矩形 12"/>
          <p:cNvSpPr/>
          <p:nvPr/>
        </p:nvSpPr>
        <p:spPr>
          <a:xfrm>
            <a:off x="6409172" y="-8467"/>
            <a:ext cx="2271228" cy="1024693"/>
          </a:xfrm>
          <a:prstGeom prst="rect">
            <a:avLst/>
          </a:prstGeom>
          <a:solidFill>
            <a:srgbClr val="A6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Box 20"/>
          <p:cNvSpPr txBox="1"/>
          <p:nvPr/>
        </p:nvSpPr>
        <p:spPr>
          <a:xfrm>
            <a:off x="386002" y="2040085"/>
            <a:ext cx="3901910" cy="2487850"/>
          </a:xfrm>
          <a:prstGeom prst="rect">
            <a:avLst/>
          </a:prstGeom>
          <a:noFill/>
        </p:spPr>
        <p:txBody>
          <a:bodyPr wrap="square" lIns="101589" tIns="50795" rIns="101589" bIns="50795" rtlCol="0">
            <a:spAutoFit/>
          </a:bodyPr>
          <a:lstStyle/>
          <a:p>
            <a:pPr marL="355600" indent="-355600" algn="just" defTabSz="457200" latinLnBrk="0" hangingPunct="0">
              <a:lnSpc>
                <a:spcPts val="3000"/>
              </a:lnSpc>
              <a:spcAft>
                <a:spcPts val="600"/>
              </a:spcAft>
              <a:buClr>
                <a:srgbClr val="353535"/>
              </a:buClr>
              <a:buBlip>
                <a:blip r:embed="rId3"/>
              </a:buBlip>
              <a:defRPr/>
            </a:pP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採分區不分類方式辦理，以地區劃分標案，非以農、工、墓、建為分標原則。</a:t>
            </a:r>
          </a:p>
          <a:p>
            <a:pPr marL="355600" indent="-355600" algn="just" defTabSz="457200" latinLnBrk="0" hangingPunct="0">
              <a:lnSpc>
                <a:spcPts val="3000"/>
              </a:lnSpc>
              <a:spcAft>
                <a:spcPts val="600"/>
              </a:spcAft>
              <a:buClr>
                <a:srgbClr val="353535"/>
              </a:buClr>
              <a:buBlip>
                <a:blip r:embed="rId3"/>
              </a:buBlip>
              <a:defRPr/>
            </a:pP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採分標方式辦理，區分為</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8</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個標案。</a:t>
            </a:r>
          </a:p>
        </p:txBody>
      </p:sp>
    </p:spTree>
    <p:extLst>
      <p:ext uri="{BB962C8B-B14F-4D97-AF65-F5344CB8AC3E}">
        <p14:creationId xmlns:p14="http://schemas.microsoft.com/office/powerpoint/2010/main" val="1335321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13</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7" name="矩形 3"/>
          <p:cNvSpPr/>
          <p:nvPr/>
        </p:nvSpPr>
        <p:spPr>
          <a:xfrm>
            <a:off x="950745" y="1319605"/>
            <a:ext cx="398523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8"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9" name="矩形 8"/>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地上物查估</a:t>
            </a:r>
          </a:p>
        </p:txBody>
      </p:sp>
      <p:sp>
        <p:nvSpPr>
          <p:cNvPr id="10"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三</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
        <p:nvSpPr>
          <p:cNvPr id="13" name="矩形 12"/>
          <p:cNvSpPr/>
          <p:nvPr/>
        </p:nvSpPr>
        <p:spPr>
          <a:xfrm>
            <a:off x="6409172" y="-8467"/>
            <a:ext cx="2271228" cy="1024693"/>
          </a:xfrm>
          <a:prstGeom prst="rect">
            <a:avLst/>
          </a:prstGeom>
          <a:solidFill>
            <a:srgbClr val="A6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內容版面配置區 2"/>
          <p:cNvSpPr txBox="1">
            <a:spLocks/>
          </p:cNvSpPr>
          <p:nvPr/>
        </p:nvSpPr>
        <p:spPr>
          <a:xfrm>
            <a:off x="1167924" y="2537553"/>
            <a:ext cx="4881018" cy="2685100"/>
          </a:xfrm>
          <a:prstGeom prst="rect">
            <a:avLst/>
          </a:prstGeom>
        </p:spPr>
        <p:txBody>
          <a:bodyPr>
            <a:noAutofit/>
          </a:bodyPr>
          <a:lstStyle>
            <a:lvl1pPr marL="423325" indent="-423325" algn="l" defTabSz="1128866" rtl="0" eaLnBrk="1" latinLnBrk="1" hangingPunct="1">
              <a:spcBef>
                <a:spcPct val="20000"/>
              </a:spcBef>
              <a:buFont typeface="Arial" pitchFamily="34" charset="0"/>
              <a:buChar char="•"/>
              <a:defRPr sz="3951" kern="1200">
                <a:solidFill>
                  <a:schemeClr val="tx1"/>
                </a:solidFill>
                <a:latin typeface="+mn-lt"/>
                <a:ea typeface="+mn-ea"/>
                <a:cs typeface="+mn-cs"/>
              </a:defRPr>
            </a:lvl1pPr>
            <a:lvl2pPr marL="917204" indent="-352771" algn="l" defTabSz="1128866" rtl="0" eaLnBrk="1" latinLnBrk="1" hangingPunct="1">
              <a:spcBef>
                <a:spcPct val="20000"/>
              </a:spcBef>
              <a:buFont typeface="Arial" pitchFamily="34" charset="0"/>
              <a:buChar char="–"/>
              <a:defRPr sz="3457" kern="1200">
                <a:solidFill>
                  <a:schemeClr val="tx1"/>
                </a:solidFill>
                <a:latin typeface="+mn-lt"/>
                <a:ea typeface="+mn-ea"/>
                <a:cs typeface="+mn-cs"/>
              </a:defRPr>
            </a:lvl2pPr>
            <a:lvl3pPr marL="1411083" indent="-282216" algn="l" defTabSz="1128866" rtl="0" eaLnBrk="1" latinLnBrk="1" hangingPunct="1">
              <a:spcBef>
                <a:spcPct val="20000"/>
              </a:spcBef>
              <a:buFont typeface="Arial" pitchFamily="34" charset="0"/>
              <a:buChar char="•"/>
              <a:defRPr sz="2963" kern="1200">
                <a:solidFill>
                  <a:schemeClr val="tx1"/>
                </a:solidFill>
                <a:latin typeface="+mn-lt"/>
                <a:ea typeface="+mn-ea"/>
                <a:cs typeface="+mn-cs"/>
              </a:defRPr>
            </a:lvl3pPr>
            <a:lvl4pPr marL="1975516"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4pPr>
            <a:lvl5pPr marL="2539949"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5pPr>
            <a:lvl6pPr marL="3104382"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6pPr>
            <a:lvl7pPr marL="3668816"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7pPr>
            <a:lvl8pPr marL="4233249"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8pPr>
            <a:lvl9pPr marL="4797682" indent="-282216" algn="l" defTabSz="1128866" rtl="0" eaLnBrk="1" latinLnBrk="1" hangingPunct="1">
              <a:spcBef>
                <a:spcPct val="20000"/>
              </a:spcBef>
              <a:buFont typeface="Arial" pitchFamily="34" charset="0"/>
              <a:buChar char="•"/>
              <a:defRPr sz="2469" kern="1200">
                <a:solidFill>
                  <a:schemeClr val="tx1"/>
                </a:solidFill>
                <a:latin typeface="+mn-lt"/>
                <a:ea typeface="+mn-ea"/>
                <a:cs typeface="+mn-cs"/>
              </a:defRPr>
            </a:lvl9pPr>
          </a:lstStyle>
          <a:p>
            <a:pPr marL="0" indent="0">
              <a:buFont typeface="Arial" pitchFamily="34" charset="0"/>
              <a:buNone/>
            </a:pP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建築改良物查估作業。</a:t>
            </a:r>
          </a:p>
          <a:p>
            <a:pPr marL="0" indent="0">
              <a:buFont typeface="Arial" pitchFamily="34" charset="0"/>
              <a:buNone/>
            </a:pP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工廠與商業搬遷查估作業。</a:t>
            </a:r>
            <a:endParaRPr lang="en-US" altLang="zh-TW" sz="2400" dirty="0" smtClean="0">
              <a:latin typeface="微軟正黑體" panose="020B0604030504040204" pitchFamily="34" charset="-120"/>
              <a:ea typeface="微軟正黑體" panose="020B0604030504040204" pitchFamily="34" charset="-120"/>
            </a:endParaRPr>
          </a:p>
          <a:p>
            <a:pPr marL="0" indent="0">
              <a:buFont typeface="Arial" pitchFamily="34" charset="0"/>
              <a:buNone/>
            </a:pP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營業損失查估作業。</a:t>
            </a:r>
            <a:endParaRPr lang="en-US" altLang="zh-TW" sz="2400" dirty="0" smtClean="0">
              <a:latin typeface="微軟正黑體" panose="020B0604030504040204" pitchFamily="34" charset="-120"/>
              <a:ea typeface="微軟正黑體" panose="020B0604030504040204" pitchFamily="34" charset="-120"/>
            </a:endParaRPr>
          </a:p>
          <a:p>
            <a:pPr marL="0" indent="0">
              <a:buFont typeface="Arial" pitchFamily="34" charset="0"/>
              <a:buNone/>
            </a:pP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農作改良物、農業機具查估作業。</a:t>
            </a:r>
            <a:endParaRPr lang="en-US" altLang="zh-TW" sz="2400" dirty="0" smtClean="0">
              <a:latin typeface="微軟正黑體" panose="020B0604030504040204" pitchFamily="34" charset="-120"/>
              <a:ea typeface="微軟正黑體" panose="020B0604030504040204" pitchFamily="34" charset="-120"/>
            </a:endParaRPr>
          </a:p>
          <a:p>
            <a:pPr marL="0" indent="0">
              <a:buFont typeface="Arial" pitchFamily="34" charset="0"/>
              <a:buNone/>
            </a:pP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零星墳墓查估作業。</a:t>
            </a:r>
            <a:endParaRPr lang="zh-TW" altLang="en-US" sz="2400" dirty="0">
              <a:latin typeface="微軟正黑體" panose="020B0604030504040204" pitchFamily="34" charset="-120"/>
              <a:ea typeface="微軟正黑體" panose="020B0604030504040204" pitchFamily="34" charset="-120"/>
            </a:endParaRPr>
          </a:p>
        </p:txBody>
      </p:sp>
      <p:sp>
        <p:nvSpPr>
          <p:cNvPr id="15" name="圓角矩形 14"/>
          <p:cNvSpPr/>
          <p:nvPr/>
        </p:nvSpPr>
        <p:spPr>
          <a:xfrm>
            <a:off x="6160120" y="1547339"/>
            <a:ext cx="3204171" cy="7183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zh-TW"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地上</a:t>
            </a:r>
            <a:r>
              <a:rPr lang="zh-TW" altLang="zh-TW"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物</a:t>
            </a:r>
            <a:endParaRPr lang="en-US" altLang="zh-TW"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a:r>
              <a:rPr lang="en-US" altLang="zh-TW"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8,876</a:t>
            </a:r>
            <a:r>
              <a:rPr lang="zh-TW" altLang="zh-TW"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棟</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6160120" y="2324927"/>
            <a:ext cx="3204171" cy="7183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農作改良</a:t>
            </a:r>
            <a:r>
              <a:rPr lang="zh-TW" altLang="en-US" b="1" dirty="0" smtClean="0">
                <a:solidFill>
                  <a:schemeClr val="bg1"/>
                </a:solidFill>
                <a:latin typeface="微軟正黑體" panose="020B0604030504040204" pitchFamily="34" charset="-120"/>
                <a:ea typeface="微軟正黑體" panose="020B0604030504040204" pitchFamily="34" charset="-120"/>
              </a:rPr>
              <a:t>物</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algn="ctr"/>
            <a:r>
              <a:rPr lang="en-US" altLang="zh-TW" b="1" dirty="0" smtClean="0">
                <a:solidFill>
                  <a:schemeClr val="bg1"/>
                </a:solidFill>
                <a:latin typeface="微軟正黑體" panose="020B0604030504040204" pitchFamily="34" charset="-120"/>
                <a:ea typeface="微軟正黑體" panose="020B0604030504040204" pitchFamily="34" charset="-120"/>
              </a:rPr>
              <a:t>1,878</a:t>
            </a:r>
            <a:r>
              <a:rPr lang="zh-TW" altLang="en-US" b="1" dirty="0">
                <a:solidFill>
                  <a:schemeClr val="bg1"/>
                </a:solidFill>
                <a:latin typeface="微軟正黑體" panose="020B0604030504040204" pitchFamily="34" charset="-120"/>
                <a:ea typeface="微軟正黑體" panose="020B0604030504040204" pitchFamily="34" charset="-120"/>
              </a:rPr>
              <a:t>公頃</a:t>
            </a:r>
          </a:p>
        </p:txBody>
      </p:sp>
      <p:sp>
        <p:nvSpPr>
          <p:cNvPr id="17" name="圓角矩形 16"/>
          <p:cNvSpPr/>
          <p:nvPr/>
        </p:nvSpPr>
        <p:spPr>
          <a:xfrm>
            <a:off x="6160120" y="3102515"/>
            <a:ext cx="3204171" cy="7183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工廠機械設備</a:t>
            </a:r>
            <a:r>
              <a:rPr lang="zh-TW" altLang="en-US" b="1" dirty="0" smtClean="0">
                <a:solidFill>
                  <a:schemeClr val="bg1"/>
                </a:solidFill>
                <a:latin typeface="微軟正黑體" panose="020B0604030504040204" pitchFamily="34" charset="-120"/>
                <a:ea typeface="微軟正黑體" panose="020B0604030504040204" pitchFamily="34" charset="-120"/>
              </a:rPr>
              <a:t>拆遷</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algn="ctr"/>
            <a:r>
              <a:rPr lang="en-US" altLang="zh-TW" b="1" dirty="0" smtClean="0">
                <a:solidFill>
                  <a:schemeClr val="bg1"/>
                </a:solidFill>
                <a:latin typeface="微軟正黑體" panose="020B0604030504040204" pitchFamily="34" charset="-120"/>
                <a:ea typeface="微軟正黑體" panose="020B0604030504040204" pitchFamily="34" charset="-120"/>
              </a:rPr>
              <a:t>1,312</a:t>
            </a:r>
            <a:r>
              <a:rPr lang="zh-TW" altLang="en-US" b="1" dirty="0">
                <a:solidFill>
                  <a:schemeClr val="bg1"/>
                </a:solidFill>
                <a:latin typeface="微軟正黑體" panose="020B0604030504040204" pitchFamily="34" charset="-120"/>
                <a:ea typeface="微軟正黑體" panose="020B0604030504040204" pitchFamily="34" charset="-120"/>
              </a:rPr>
              <a:t>棟</a:t>
            </a:r>
          </a:p>
        </p:txBody>
      </p:sp>
      <p:sp>
        <p:nvSpPr>
          <p:cNvPr id="18" name="圓角矩形 17"/>
          <p:cNvSpPr/>
          <p:nvPr/>
        </p:nvSpPr>
        <p:spPr>
          <a:xfrm>
            <a:off x="6160120" y="3880103"/>
            <a:ext cx="3204171" cy="7183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b="1" dirty="0">
                <a:solidFill>
                  <a:schemeClr val="bg1"/>
                </a:solidFill>
                <a:latin typeface="微軟正黑體" panose="020B0604030504040204" pitchFamily="34" charset="-120"/>
                <a:ea typeface="微軟正黑體" panose="020B0604030504040204" pitchFamily="34" charset="-120"/>
              </a:rPr>
              <a:t>營業</a:t>
            </a:r>
            <a:r>
              <a:rPr lang="zh-TW" altLang="en-US" b="1" dirty="0" smtClean="0">
                <a:solidFill>
                  <a:schemeClr val="bg1"/>
                </a:solidFill>
                <a:latin typeface="微軟正黑體" panose="020B0604030504040204" pitchFamily="34" charset="-120"/>
                <a:ea typeface="微軟正黑體" panose="020B0604030504040204" pitchFamily="34" charset="-120"/>
              </a:rPr>
              <a:t>損失</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lvl="0" algn="ctr"/>
            <a:r>
              <a:rPr lang="en-US" altLang="zh-TW" b="1" dirty="0" smtClean="0">
                <a:solidFill>
                  <a:schemeClr val="bg1"/>
                </a:solidFill>
                <a:latin typeface="微軟正黑體" panose="020B0604030504040204" pitchFamily="34" charset="-120"/>
                <a:ea typeface="微軟正黑體" panose="020B0604030504040204" pitchFamily="34" charset="-120"/>
              </a:rPr>
              <a:t>443</a:t>
            </a:r>
            <a:r>
              <a:rPr lang="zh-TW" altLang="en-US" b="1" dirty="0">
                <a:solidFill>
                  <a:schemeClr val="bg1"/>
                </a:solidFill>
                <a:latin typeface="微軟正黑體" panose="020B0604030504040204" pitchFamily="34" charset="-120"/>
                <a:ea typeface="微軟正黑體" panose="020B0604030504040204" pitchFamily="34" charset="-120"/>
              </a:rPr>
              <a:t>棟</a:t>
            </a:r>
          </a:p>
        </p:txBody>
      </p:sp>
      <p:sp>
        <p:nvSpPr>
          <p:cNvPr id="19" name="圓角矩形 18"/>
          <p:cNvSpPr/>
          <p:nvPr/>
        </p:nvSpPr>
        <p:spPr>
          <a:xfrm>
            <a:off x="6160120" y="4657691"/>
            <a:ext cx="3204171" cy="7183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b="1" dirty="0">
                <a:solidFill>
                  <a:schemeClr val="bg1"/>
                </a:solidFill>
                <a:latin typeface="微軟正黑體" panose="020B0604030504040204" pitchFamily="34" charset="-120"/>
                <a:ea typeface="微軟正黑體" panose="020B0604030504040204" pitchFamily="34" charset="-120"/>
              </a:rPr>
              <a:t>零星</a:t>
            </a:r>
            <a:r>
              <a:rPr lang="zh-TW" altLang="en-US" b="1" dirty="0" smtClean="0">
                <a:solidFill>
                  <a:schemeClr val="bg1"/>
                </a:solidFill>
                <a:latin typeface="微軟正黑體" panose="020B0604030504040204" pitchFamily="34" charset="-120"/>
                <a:ea typeface="微軟正黑體" panose="020B0604030504040204" pitchFamily="34" charset="-120"/>
              </a:rPr>
              <a:t>墳墓</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lvl="0" algn="ctr"/>
            <a:r>
              <a:rPr lang="en-US" altLang="zh-TW" b="1" dirty="0" smtClean="0">
                <a:solidFill>
                  <a:schemeClr val="bg1"/>
                </a:solidFill>
                <a:latin typeface="微軟正黑體" panose="020B0604030504040204" pitchFamily="34" charset="-120"/>
                <a:ea typeface="微軟正黑體" panose="020B0604030504040204" pitchFamily="34" charset="-120"/>
              </a:rPr>
              <a:t>25</a:t>
            </a:r>
            <a:r>
              <a:rPr lang="zh-TW" altLang="en-US" b="1" dirty="0">
                <a:solidFill>
                  <a:schemeClr val="bg1"/>
                </a:solidFill>
                <a:latin typeface="微軟正黑體" panose="020B0604030504040204" pitchFamily="34" charset="-120"/>
                <a:ea typeface="微軟正黑體" panose="020B0604030504040204" pitchFamily="34" charset="-120"/>
              </a:rPr>
              <a:t>座</a:t>
            </a:r>
          </a:p>
        </p:txBody>
      </p:sp>
      <p:sp>
        <p:nvSpPr>
          <p:cNvPr id="20" name="TextBox 20"/>
          <p:cNvSpPr txBox="1"/>
          <p:nvPr/>
        </p:nvSpPr>
        <p:spPr>
          <a:xfrm>
            <a:off x="765538" y="1971988"/>
            <a:ext cx="5009625" cy="471914"/>
          </a:xfrm>
          <a:prstGeom prst="rect">
            <a:avLst/>
          </a:prstGeom>
          <a:noFill/>
        </p:spPr>
        <p:txBody>
          <a:bodyPr wrap="square" lIns="101589" tIns="50795" rIns="101589" bIns="50795" rtlCol="0">
            <a:spAutoFit/>
          </a:bodyPr>
          <a:lstStyle/>
          <a:p>
            <a:pPr marL="355600" indent="-355600" defTabSz="457200" latinLnBrk="0" hangingPunct="0">
              <a:spcAft>
                <a:spcPts val="600"/>
              </a:spcAft>
              <a:buClr>
                <a:srgbClr val="353535"/>
              </a:buClr>
              <a:buBlip>
                <a:blip r:embed="rId2"/>
              </a:buBlip>
              <a:defRPr/>
            </a:pPr>
            <a:r>
              <a:rPr lang="zh-TW" altLang="en-US" sz="2400" b="1"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地</a:t>
            </a:r>
            <a:r>
              <a:rPr lang="zh-TW" altLang="en-US" sz="2400" b="1" dirty="0" smtClean="0">
                <a:latin typeface="微軟正黑體" panose="020B0604030504040204" pitchFamily="34" charset="-120"/>
                <a:ea typeface="微軟正黑體" panose="020B0604030504040204" pitchFamily="34" charset="-120"/>
              </a:rPr>
              <a:t>上</a:t>
            </a:r>
            <a:r>
              <a:rPr lang="zh-TW" altLang="en-US" sz="2400" b="1" dirty="0">
                <a:latin typeface="微軟正黑體" panose="020B0604030504040204" pitchFamily="34" charset="-120"/>
                <a:ea typeface="微軟正黑體" panose="020B0604030504040204" pitchFamily="34" charset="-120"/>
              </a:rPr>
              <a:t>物查估委託</a:t>
            </a:r>
            <a:r>
              <a:rPr lang="zh-TW" altLang="en-US" sz="2400" b="1" dirty="0" smtClean="0">
                <a:latin typeface="微軟正黑體" panose="020B0604030504040204" pitchFamily="34" charset="-120"/>
                <a:ea typeface="微軟正黑體" panose="020B0604030504040204" pitchFamily="34" charset="-120"/>
              </a:rPr>
              <a:t>廠商之工作事項</a:t>
            </a:r>
          </a:p>
        </p:txBody>
      </p:sp>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000" y="2267168"/>
            <a:ext cx="726046" cy="726046"/>
          </a:xfrm>
          <a:prstGeom prst="rect">
            <a:avLst/>
          </a:prstGeom>
        </p:spPr>
      </p:pic>
      <p:pic>
        <p:nvPicPr>
          <p:cNvPr id="22" name="圖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5048" y="3779362"/>
            <a:ext cx="785598" cy="785598"/>
          </a:xfrm>
          <a:prstGeom prst="rect">
            <a:avLst/>
          </a:prstGeom>
        </p:spPr>
      </p:pic>
      <p:pic>
        <p:nvPicPr>
          <p:cNvPr id="23" name="圖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4000" y="4585720"/>
            <a:ext cx="756185" cy="756185"/>
          </a:xfrm>
          <a:prstGeom prst="rect">
            <a:avLst/>
          </a:prstGeom>
        </p:spPr>
      </p:pic>
      <p:pic>
        <p:nvPicPr>
          <p:cNvPr id="24" name="圖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1467" y="1406061"/>
            <a:ext cx="852823" cy="852823"/>
          </a:xfrm>
          <a:prstGeom prst="rect">
            <a:avLst/>
          </a:prstGeom>
        </p:spPr>
      </p:pic>
      <p:pic>
        <p:nvPicPr>
          <p:cNvPr id="25" name="圖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1465" y="3027296"/>
            <a:ext cx="772826" cy="772826"/>
          </a:xfrm>
          <a:prstGeom prst="rect">
            <a:avLst/>
          </a:prstGeom>
        </p:spPr>
      </p:pic>
    </p:spTree>
    <p:extLst>
      <p:ext uri="{BB962C8B-B14F-4D97-AF65-F5344CB8AC3E}">
        <p14:creationId xmlns:p14="http://schemas.microsoft.com/office/powerpoint/2010/main" val="379670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14</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7" name="矩形 3"/>
          <p:cNvSpPr/>
          <p:nvPr/>
        </p:nvSpPr>
        <p:spPr>
          <a:xfrm>
            <a:off x="950745" y="1319605"/>
            <a:ext cx="398523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8"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9" name="矩形 8"/>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地上物查估</a:t>
            </a:r>
          </a:p>
        </p:txBody>
      </p:sp>
      <p:sp>
        <p:nvSpPr>
          <p:cNvPr id="10"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三</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
        <p:nvSpPr>
          <p:cNvPr id="13" name="矩形 12"/>
          <p:cNvSpPr/>
          <p:nvPr/>
        </p:nvSpPr>
        <p:spPr>
          <a:xfrm>
            <a:off x="6409172" y="-8467"/>
            <a:ext cx="2271228" cy="1024693"/>
          </a:xfrm>
          <a:prstGeom prst="rect">
            <a:avLst/>
          </a:prstGeom>
          <a:solidFill>
            <a:srgbClr val="A6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5656064" y="2281436"/>
            <a:ext cx="4179356" cy="1200329"/>
          </a:xfrm>
          <a:prstGeom prst="rect">
            <a:avLst/>
          </a:prstGeom>
        </p:spPr>
        <p:txBody>
          <a:bodyPr wrap="square">
            <a:spAutoFit/>
          </a:bodyPr>
          <a:lstStyle/>
          <a:p>
            <a:endParaRPr lang="zh-TW" altLang="en-US" dirty="0">
              <a:solidFill>
                <a:srgbClr val="FF0000"/>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b="1" dirty="0">
                <a:solidFill>
                  <a:srgbClr val="FF0000"/>
                </a:solidFill>
                <a:latin typeface="微軟正黑體" panose="020B0604030504040204" pitchFamily="34" charset="-120"/>
                <a:ea typeface="微軟正黑體" panose="020B0604030504040204" pitchFamily="34" charset="-120"/>
              </a:rPr>
              <a:t>地上物查估作業，共分為</a:t>
            </a:r>
            <a:r>
              <a:rPr lang="en-US" altLang="zh-TW" b="1" dirty="0">
                <a:solidFill>
                  <a:srgbClr val="FF0000"/>
                </a:solidFill>
                <a:latin typeface="微軟正黑體" panose="020B0604030504040204" pitchFamily="34" charset="-120"/>
                <a:ea typeface="微軟正黑體" panose="020B0604030504040204" pitchFamily="34" charset="-120"/>
              </a:rPr>
              <a:t>8</a:t>
            </a:r>
            <a:r>
              <a:rPr lang="zh-TW" altLang="en-US" b="1" dirty="0">
                <a:solidFill>
                  <a:srgbClr val="FF0000"/>
                </a:solidFill>
                <a:latin typeface="微軟正黑體" panose="020B0604030504040204" pitchFamily="34" charset="-120"/>
                <a:ea typeface="微軟正黑體" panose="020B0604030504040204" pitchFamily="34" charset="-120"/>
              </a:rPr>
              <a:t>區辦理，目前除第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區因廢標重新上網招標外，其餘</a:t>
            </a:r>
            <a:r>
              <a:rPr lang="en-US" altLang="zh-TW" b="1" dirty="0">
                <a:solidFill>
                  <a:srgbClr val="FF0000"/>
                </a:solidFill>
                <a:latin typeface="微軟正黑體" panose="020B0604030504040204" pitchFamily="34" charset="-120"/>
                <a:ea typeface="微軟正黑體" panose="020B0604030504040204" pitchFamily="34" charset="-120"/>
              </a:rPr>
              <a:t>7</a:t>
            </a:r>
            <a:r>
              <a:rPr lang="zh-TW" altLang="en-US" b="1" dirty="0">
                <a:solidFill>
                  <a:srgbClr val="FF0000"/>
                </a:solidFill>
                <a:latin typeface="微軟正黑體" panose="020B0604030504040204" pitchFamily="34" charset="-120"/>
                <a:ea typeface="微軟正黑體" panose="020B0604030504040204" pitchFamily="34" charset="-120"/>
              </a:rPr>
              <a:t>區查估廠商為</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32" name="表格 31"/>
          <p:cNvGraphicFramePr>
            <a:graphicFrameLocks noGrp="1"/>
          </p:cNvGraphicFramePr>
          <p:nvPr>
            <p:extLst>
              <p:ext uri="{D42A27DB-BD31-4B8C-83A1-F6EECF244321}">
                <p14:modId xmlns:p14="http://schemas.microsoft.com/office/powerpoint/2010/main" val="2244125675"/>
              </p:ext>
            </p:extLst>
          </p:nvPr>
        </p:nvGraphicFramePr>
        <p:xfrm>
          <a:off x="1623616" y="2437623"/>
          <a:ext cx="3672408" cy="3094420"/>
        </p:xfrm>
        <a:graphic>
          <a:graphicData uri="http://schemas.openxmlformats.org/drawingml/2006/table">
            <a:tbl>
              <a:tblPr firstRow="1" bandRow="1">
                <a:tableStyleId>{7DF18680-E054-41AD-8BC1-D1AEF772440D}</a:tableStyleId>
              </a:tblPr>
              <a:tblGrid>
                <a:gridCol w="749388"/>
                <a:gridCol w="2923020"/>
              </a:tblGrid>
              <a:tr h="346875">
                <a:tc>
                  <a:txBody>
                    <a:bodyPr/>
                    <a:lstStyle/>
                    <a:p>
                      <a:r>
                        <a:rPr lang="zh-TW" altLang="en-US" sz="1400" b="1" dirty="0" smtClean="0">
                          <a:solidFill>
                            <a:srgbClr val="000000"/>
                          </a:solidFill>
                          <a:latin typeface="微軟正黑體" panose="020B0604030504040204" pitchFamily="34" charset="-120"/>
                          <a:ea typeface="微軟正黑體" panose="020B0604030504040204" pitchFamily="34" charset="-120"/>
                        </a:rPr>
                        <a:t>分區</a:t>
                      </a:r>
                      <a:endParaRPr lang="zh-TW" altLang="en-US" sz="1400" dirty="0"/>
                    </a:p>
                  </a:txBody>
                  <a:tcPr/>
                </a:tc>
                <a:tc>
                  <a:txBody>
                    <a:bodyPr/>
                    <a:lstStyle/>
                    <a:p>
                      <a:r>
                        <a:rPr lang="zh-TW" altLang="en-US" sz="1400" b="1" dirty="0" smtClean="0">
                          <a:solidFill>
                            <a:srgbClr val="000000"/>
                          </a:solidFill>
                          <a:latin typeface="微軟正黑體" panose="020B0604030504040204" pitchFamily="34" charset="-120"/>
                          <a:ea typeface="微軟正黑體" panose="020B0604030504040204" pitchFamily="34" charset="-120"/>
                        </a:rPr>
                        <a:t>得標廠商</a:t>
                      </a:r>
                      <a:endParaRPr lang="zh-TW" altLang="en-US" sz="1400" dirty="0"/>
                    </a:p>
                  </a:txBody>
                  <a:tcPr/>
                </a:tc>
              </a:tr>
              <a:tr h="346875">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第</a:t>
                      </a:r>
                      <a:r>
                        <a:rPr lang="en-US" altLang="zh-TW" sz="1400" dirty="0" smtClean="0">
                          <a:solidFill>
                            <a:srgbClr val="000000"/>
                          </a:solidFill>
                          <a:latin typeface="微軟正黑體" panose="020B0604030504040204" pitchFamily="34" charset="-120"/>
                          <a:ea typeface="微軟正黑體" panose="020B0604030504040204" pitchFamily="34" charset="-120"/>
                        </a:rPr>
                        <a:t>1</a:t>
                      </a:r>
                      <a:r>
                        <a:rPr lang="zh-TW" altLang="en-US" sz="1400" dirty="0" smtClean="0">
                          <a:solidFill>
                            <a:srgbClr val="000000"/>
                          </a:solidFill>
                          <a:latin typeface="微軟正黑體" panose="020B0604030504040204" pitchFamily="34" charset="-120"/>
                          <a:ea typeface="微軟正黑體" panose="020B0604030504040204" pitchFamily="34" charset="-120"/>
                        </a:rPr>
                        <a:t>區</a:t>
                      </a:r>
                      <a:endParaRPr lang="zh-TW" altLang="en-US" sz="1400" dirty="0"/>
                    </a:p>
                  </a:txBody>
                  <a:tcPr/>
                </a:tc>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現代地政不動產估價師聯合事務所</a:t>
                      </a:r>
                      <a:endParaRPr lang="zh-TW" altLang="en-US" sz="1400" dirty="0"/>
                    </a:p>
                  </a:txBody>
                  <a:tcPr/>
                </a:tc>
              </a:tr>
              <a:tr h="319420">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第</a:t>
                      </a:r>
                      <a:r>
                        <a:rPr lang="en-US" altLang="zh-TW" sz="1400" dirty="0" smtClean="0">
                          <a:solidFill>
                            <a:srgbClr val="000000"/>
                          </a:solidFill>
                          <a:latin typeface="微軟正黑體" panose="020B0604030504040204" pitchFamily="34" charset="-120"/>
                          <a:ea typeface="微軟正黑體" panose="020B0604030504040204" pitchFamily="34" charset="-120"/>
                        </a:rPr>
                        <a:t>2</a:t>
                      </a:r>
                      <a:r>
                        <a:rPr lang="zh-TW" altLang="en-US" sz="1400" dirty="0" smtClean="0">
                          <a:solidFill>
                            <a:srgbClr val="000000"/>
                          </a:solidFill>
                          <a:latin typeface="微軟正黑體" panose="020B0604030504040204" pitchFamily="34" charset="-120"/>
                          <a:ea typeface="微軟正黑體" panose="020B0604030504040204" pitchFamily="34" charset="-120"/>
                        </a:rPr>
                        <a:t>區</a:t>
                      </a:r>
                      <a:endParaRPr lang="zh-TW" altLang="en-US" sz="1400" dirty="0"/>
                    </a:p>
                  </a:txBody>
                  <a:tcPr/>
                </a:tc>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華信不動產估價師聯合事務所</a:t>
                      </a:r>
                      <a:endParaRPr lang="zh-TW" altLang="en-US" sz="1400" dirty="0"/>
                    </a:p>
                  </a:txBody>
                  <a:tcPr/>
                </a:tc>
              </a:tr>
              <a:tr h="346875">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第</a:t>
                      </a:r>
                      <a:r>
                        <a:rPr lang="en-US" altLang="zh-TW" sz="1400" dirty="0" smtClean="0">
                          <a:solidFill>
                            <a:srgbClr val="000000"/>
                          </a:solidFill>
                          <a:latin typeface="微軟正黑體" panose="020B0604030504040204" pitchFamily="34" charset="-120"/>
                          <a:ea typeface="微軟正黑體" panose="020B0604030504040204" pitchFamily="34" charset="-120"/>
                        </a:rPr>
                        <a:t>3</a:t>
                      </a:r>
                      <a:r>
                        <a:rPr lang="zh-TW" altLang="en-US" sz="1400" dirty="0" smtClean="0">
                          <a:solidFill>
                            <a:srgbClr val="000000"/>
                          </a:solidFill>
                          <a:latin typeface="微軟正黑體" panose="020B0604030504040204" pitchFamily="34" charset="-120"/>
                          <a:ea typeface="微軟正黑體" panose="020B0604030504040204" pitchFamily="34" charset="-120"/>
                        </a:rPr>
                        <a:t>區</a:t>
                      </a:r>
                      <a:endParaRPr lang="zh-TW" altLang="en-US" sz="1400" dirty="0"/>
                    </a:p>
                  </a:txBody>
                  <a:tcPr/>
                </a:tc>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鼎盛不動產估價師聯合事務所</a:t>
                      </a:r>
                      <a:endParaRPr lang="zh-TW" altLang="en-US" sz="1400" dirty="0"/>
                    </a:p>
                  </a:txBody>
                  <a:tcPr/>
                </a:tc>
              </a:tr>
              <a:tr h="346875">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第</a:t>
                      </a:r>
                      <a:r>
                        <a:rPr lang="en-US" altLang="zh-TW" sz="1400" dirty="0" smtClean="0">
                          <a:solidFill>
                            <a:srgbClr val="000000"/>
                          </a:solidFill>
                          <a:latin typeface="微軟正黑體" panose="020B0604030504040204" pitchFamily="34" charset="-120"/>
                          <a:ea typeface="微軟正黑體" panose="020B0604030504040204" pitchFamily="34" charset="-120"/>
                        </a:rPr>
                        <a:t>5</a:t>
                      </a:r>
                      <a:r>
                        <a:rPr lang="zh-TW" altLang="en-US" sz="1400" dirty="0" smtClean="0">
                          <a:solidFill>
                            <a:srgbClr val="000000"/>
                          </a:solidFill>
                          <a:latin typeface="微軟正黑體" panose="020B0604030504040204" pitchFamily="34" charset="-120"/>
                          <a:ea typeface="微軟正黑體" panose="020B0604030504040204" pitchFamily="34" charset="-120"/>
                        </a:rPr>
                        <a:t>區</a:t>
                      </a:r>
                      <a:endParaRPr lang="zh-TW" altLang="en-US" sz="1400" dirty="0"/>
                    </a:p>
                  </a:txBody>
                  <a:tcPr/>
                </a:tc>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庭譽不動產估價師事務所</a:t>
                      </a:r>
                      <a:endParaRPr lang="zh-TW" altLang="en-US" sz="1400" dirty="0"/>
                    </a:p>
                  </a:txBody>
                  <a:tcPr/>
                </a:tc>
              </a:tr>
              <a:tr h="346875">
                <a:tc>
                  <a:txBody>
                    <a:bodyPr/>
                    <a:lstStyle/>
                    <a:p>
                      <a:r>
                        <a:rPr lang="zh-TW" altLang="en-US" sz="1400" kern="1200" dirty="0" smtClean="0">
                          <a:solidFill>
                            <a:srgbClr val="000000"/>
                          </a:solidFill>
                          <a:latin typeface="微軟正黑體" panose="020B0604030504040204" pitchFamily="34" charset="-120"/>
                          <a:ea typeface="微軟正黑體" panose="020B0604030504040204" pitchFamily="34" charset="-120"/>
                          <a:cs typeface="+mn-cs"/>
                        </a:rPr>
                        <a:t>第</a:t>
                      </a:r>
                      <a:r>
                        <a:rPr lang="en-US" altLang="zh-TW" sz="1400" kern="1200" dirty="0" smtClean="0">
                          <a:solidFill>
                            <a:srgbClr val="000000"/>
                          </a:solidFill>
                          <a:latin typeface="微軟正黑體" panose="020B0604030504040204" pitchFamily="34" charset="-120"/>
                          <a:ea typeface="微軟正黑體" panose="020B0604030504040204" pitchFamily="34" charset="-120"/>
                          <a:cs typeface="+mn-cs"/>
                        </a:rPr>
                        <a:t>4</a:t>
                      </a:r>
                      <a:r>
                        <a:rPr lang="zh-TW" altLang="en-US" sz="1400" kern="1200" dirty="0" smtClean="0">
                          <a:solidFill>
                            <a:srgbClr val="000000"/>
                          </a:solidFill>
                          <a:latin typeface="微軟正黑體" panose="020B0604030504040204" pitchFamily="34" charset="-120"/>
                          <a:ea typeface="微軟正黑體" panose="020B0604030504040204" pitchFamily="34" charset="-120"/>
                          <a:cs typeface="+mn-cs"/>
                        </a:rPr>
                        <a:t>區</a:t>
                      </a:r>
                      <a:endParaRPr lang="zh-TW" altLang="en-US" sz="1400" kern="1200" dirty="0">
                        <a:solidFill>
                          <a:srgbClr val="000000"/>
                        </a:solidFill>
                        <a:latin typeface="微軟正黑體" panose="020B0604030504040204" pitchFamily="34" charset="-120"/>
                        <a:ea typeface="微軟正黑體" panose="020B0604030504040204" pitchFamily="34" charset="-120"/>
                        <a:cs typeface="+mn-cs"/>
                      </a:endParaRPr>
                    </a:p>
                  </a:txBody>
                  <a:tcPr/>
                </a:tc>
                <a:tc>
                  <a:txBody>
                    <a:bodyPr/>
                    <a:lstStyle/>
                    <a:p>
                      <a:endParaRPr lang="zh-TW" altLang="en-US" sz="1400" kern="1200" dirty="0">
                        <a:solidFill>
                          <a:srgbClr val="000000"/>
                        </a:solidFill>
                        <a:latin typeface="微軟正黑體" panose="020B0604030504040204" pitchFamily="34" charset="-120"/>
                        <a:ea typeface="微軟正黑體" panose="020B0604030504040204" pitchFamily="34" charset="-120"/>
                        <a:cs typeface="+mn-cs"/>
                      </a:endParaRPr>
                    </a:p>
                  </a:txBody>
                  <a:tcPr/>
                </a:tc>
              </a:tr>
              <a:tr h="346875">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第</a:t>
                      </a:r>
                      <a:r>
                        <a:rPr lang="en-US" altLang="zh-TW" sz="1400" dirty="0" smtClean="0">
                          <a:solidFill>
                            <a:srgbClr val="000000"/>
                          </a:solidFill>
                          <a:latin typeface="微軟正黑體" panose="020B0604030504040204" pitchFamily="34" charset="-120"/>
                          <a:ea typeface="微軟正黑體" panose="020B0604030504040204" pitchFamily="34" charset="-120"/>
                        </a:rPr>
                        <a:t>6</a:t>
                      </a:r>
                      <a:r>
                        <a:rPr lang="zh-TW" altLang="en-US" sz="1400" dirty="0" smtClean="0">
                          <a:solidFill>
                            <a:srgbClr val="000000"/>
                          </a:solidFill>
                          <a:latin typeface="微軟正黑體" panose="020B0604030504040204" pitchFamily="34" charset="-120"/>
                          <a:ea typeface="微軟正黑體" panose="020B0604030504040204" pitchFamily="34" charset="-120"/>
                        </a:rPr>
                        <a:t>區</a:t>
                      </a:r>
                      <a:endParaRPr lang="zh-TW" altLang="en-US" sz="1400" dirty="0"/>
                    </a:p>
                  </a:txBody>
                  <a:tcPr/>
                </a:tc>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大有國際不動產估價師聯合事務所</a:t>
                      </a:r>
                      <a:endParaRPr lang="zh-TW" altLang="en-US" sz="1400" dirty="0"/>
                    </a:p>
                  </a:txBody>
                  <a:tcPr/>
                </a:tc>
              </a:tr>
              <a:tr h="346875">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第</a:t>
                      </a:r>
                      <a:r>
                        <a:rPr lang="en-US" altLang="zh-TW" sz="1400" dirty="0" smtClean="0">
                          <a:solidFill>
                            <a:srgbClr val="000000"/>
                          </a:solidFill>
                          <a:latin typeface="微軟正黑體" panose="020B0604030504040204" pitchFamily="34" charset="-120"/>
                          <a:ea typeface="微軟正黑體" panose="020B0604030504040204" pitchFamily="34" charset="-120"/>
                        </a:rPr>
                        <a:t>7</a:t>
                      </a:r>
                      <a:r>
                        <a:rPr lang="zh-TW" altLang="en-US" sz="1400" dirty="0" smtClean="0">
                          <a:solidFill>
                            <a:srgbClr val="000000"/>
                          </a:solidFill>
                          <a:latin typeface="微軟正黑體" panose="020B0604030504040204" pitchFamily="34" charset="-120"/>
                          <a:ea typeface="微軟正黑體" panose="020B0604030504040204" pitchFamily="34" charset="-120"/>
                        </a:rPr>
                        <a:t>區</a:t>
                      </a:r>
                      <a:endParaRPr lang="zh-TW" altLang="en-US" sz="1400" dirty="0"/>
                    </a:p>
                  </a:txBody>
                  <a:tcPr/>
                </a:tc>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天下不動產估價師聯合事務所</a:t>
                      </a:r>
                      <a:endParaRPr lang="zh-TW" altLang="en-US" sz="1400" dirty="0"/>
                    </a:p>
                  </a:txBody>
                  <a:tcPr/>
                </a:tc>
              </a:tr>
              <a:tr h="346875">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第</a:t>
                      </a:r>
                      <a:r>
                        <a:rPr lang="en-US" altLang="zh-TW" sz="1400" dirty="0" smtClean="0">
                          <a:solidFill>
                            <a:srgbClr val="000000"/>
                          </a:solidFill>
                          <a:latin typeface="微軟正黑體" panose="020B0604030504040204" pitchFamily="34" charset="-120"/>
                          <a:ea typeface="微軟正黑體" panose="020B0604030504040204" pitchFamily="34" charset="-120"/>
                        </a:rPr>
                        <a:t>8</a:t>
                      </a:r>
                      <a:r>
                        <a:rPr lang="zh-TW" altLang="en-US" sz="1400" dirty="0" smtClean="0">
                          <a:solidFill>
                            <a:srgbClr val="000000"/>
                          </a:solidFill>
                          <a:latin typeface="微軟正黑體" panose="020B0604030504040204" pitchFamily="34" charset="-120"/>
                          <a:ea typeface="微軟正黑體" panose="020B0604030504040204" pitchFamily="34" charset="-120"/>
                        </a:rPr>
                        <a:t>區</a:t>
                      </a:r>
                      <a:endParaRPr lang="zh-TW" altLang="en-US" sz="1400" dirty="0"/>
                    </a:p>
                  </a:txBody>
                  <a:tcPr/>
                </a:tc>
                <a:tc>
                  <a:txBody>
                    <a:bodyPr/>
                    <a:lstStyle/>
                    <a:p>
                      <a:r>
                        <a:rPr lang="zh-TW" altLang="en-US" sz="1400" dirty="0" smtClean="0">
                          <a:solidFill>
                            <a:srgbClr val="000000"/>
                          </a:solidFill>
                          <a:latin typeface="微軟正黑體" panose="020B0604030504040204" pitchFamily="34" charset="-120"/>
                          <a:ea typeface="微軟正黑體" panose="020B0604030504040204" pitchFamily="34" charset="-120"/>
                        </a:rPr>
                        <a:t>理德不動產估價師聯合事務所</a:t>
                      </a:r>
                      <a:endParaRPr lang="zh-TW" altLang="en-US" sz="1400" dirty="0"/>
                    </a:p>
                  </a:txBody>
                  <a:tcPr/>
                </a:tc>
              </a:tr>
            </a:tbl>
          </a:graphicData>
        </a:graphic>
      </p:graphicFrame>
      <p:sp>
        <p:nvSpPr>
          <p:cNvPr id="33" name="矩形 32"/>
          <p:cNvSpPr/>
          <p:nvPr/>
        </p:nvSpPr>
        <p:spPr>
          <a:xfrm>
            <a:off x="634617" y="1964767"/>
            <a:ext cx="2949436" cy="461665"/>
          </a:xfrm>
          <a:prstGeom prst="rect">
            <a:avLst/>
          </a:prstGeom>
        </p:spPr>
        <p:txBody>
          <a:bodyPr wrap="square">
            <a:spAutoFit/>
          </a:bodyPr>
          <a:lstStyle/>
          <a:p>
            <a:pPr marL="355600" indent="-355600" defTabSz="457200" latinLnBrk="0" hangingPunct="0">
              <a:spcAft>
                <a:spcPts val="600"/>
              </a:spcAft>
              <a:buClr>
                <a:srgbClr val="353535"/>
              </a:buClr>
              <a:buBlip>
                <a:blip r:embed="rId2"/>
              </a:buBlip>
              <a:defRPr/>
            </a:pPr>
            <a:r>
              <a:rPr lang="zh-TW" altLang="en-US" sz="2400" b="1"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得標廠商與分區</a:t>
            </a:r>
            <a:endParaRPr lang="zh-TW" altLang="en-US" sz="2400" b="1"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endParaRPr>
          </a:p>
        </p:txBody>
      </p:sp>
    </p:spTree>
    <p:extLst>
      <p:ext uri="{BB962C8B-B14F-4D97-AF65-F5344CB8AC3E}">
        <p14:creationId xmlns:p14="http://schemas.microsoft.com/office/powerpoint/2010/main" val="591109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15</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7" name="矩形 3"/>
          <p:cNvSpPr/>
          <p:nvPr/>
        </p:nvSpPr>
        <p:spPr>
          <a:xfrm>
            <a:off x="975544" y="1101179"/>
            <a:ext cx="398523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8" name="矩形 2"/>
          <p:cNvSpPr/>
          <p:nvPr/>
        </p:nvSpPr>
        <p:spPr>
          <a:xfrm>
            <a:off x="340734" y="1101179"/>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9" name="矩形 8"/>
          <p:cNvSpPr/>
          <p:nvPr/>
        </p:nvSpPr>
        <p:spPr>
          <a:xfrm>
            <a:off x="1217806" y="1119077"/>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地上物查估</a:t>
            </a:r>
          </a:p>
        </p:txBody>
      </p:sp>
      <p:sp>
        <p:nvSpPr>
          <p:cNvPr id="10" name="Shape 257"/>
          <p:cNvSpPr txBox="1"/>
          <p:nvPr/>
        </p:nvSpPr>
        <p:spPr>
          <a:xfrm>
            <a:off x="361067" y="1135589"/>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三</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
        <p:nvSpPr>
          <p:cNvPr id="13" name="矩形 12"/>
          <p:cNvSpPr/>
          <p:nvPr/>
        </p:nvSpPr>
        <p:spPr>
          <a:xfrm>
            <a:off x="6409172" y="-8467"/>
            <a:ext cx="2271228" cy="1024693"/>
          </a:xfrm>
          <a:prstGeom prst="rect">
            <a:avLst/>
          </a:prstGeom>
          <a:solidFill>
            <a:srgbClr val="A6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777165" y="1615508"/>
            <a:ext cx="4104456" cy="461665"/>
          </a:xfrm>
          <a:prstGeom prst="rect">
            <a:avLst/>
          </a:prstGeom>
        </p:spPr>
        <p:txBody>
          <a:bodyPr wrap="square">
            <a:spAutoFit/>
          </a:bodyPr>
          <a:lstStyle/>
          <a:p>
            <a:pPr marL="355600" indent="-355600" defTabSz="457200" latinLnBrk="0" hangingPunct="0">
              <a:spcAft>
                <a:spcPts val="600"/>
              </a:spcAft>
              <a:buClr>
                <a:srgbClr val="353535"/>
              </a:buClr>
              <a:buBlip>
                <a:blip r:embed="rId2"/>
              </a:buBlip>
              <a:defRPr/>
            </a:pPr>
            <a:r>
              <a:rPr lang="zh-TW" altLang="en-US" sz="2400" b="1"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地上</a:t>
            </a:r>
            <a:r>
              <a:rPr lang="zh-TW" altLang="en-US" sz="2400" b="1"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物查</a:t>
            </a:r>
            <a:r>
              <a:rPr lang="zh-TW" altLang="en-US" sz="2400" b="1"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估說明會</a:t>
            </a:r>
            <a:endParaRPr lang="zh-TW" altLang="en-US" sz="2400" b="1"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endParaRPr>
          </a:p>
        </p:txBody>
      </p:sp>
      <p:sp>
        <p:nvSpPr>
          <p:cNvPr id="27" name="TextBox 20"/>
          <p:cNvSpPr txBox="1"/>
          <p:nvPr/>
        </p:nvSpPr>
        <p:spPr>
          <a:xfrm>
            <a:off x="478639" y="2041856"/>
            <a:ext cx="9547654" cy="2257018"/>
          </a:xfrm>
          <a:prstGeom prst="rect">
            <a:avLst/>
          </a:prstGeom>
          <a:noFill/>
        </p:spPr>
        <p:txBody>
          <a:bodyPr wrap="square" lIns="101589" tIns="50795" rIns="101589" bIns="50795" rtlCol="0">
            <a:spAutoFit/>
          </a:bodyPr>
          <a:lstStyle/>
          <a:p>
            <a:pPr marL="1092200" indent="-457200" algn="just" defTabSz="457200" latinLnBrk="0" hangingPunct="0">
              <a:buClr>
                <a:srgbClr val="353535"/>
              </a:buClr>
              <a:buFont typeface="+mj-lt"/>
              <a:buAutoNum type="arabicPeriod"/>
              <a:defRPr/>
            </a:pP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本局配合「桃園航空城機場園區及附近地區</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第一期</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地上物查估委託專業服務」勞務採購案所列</a:t>
            </a:r>
            <a:r>
              <a:rPr lang="en-US" altLang="zh-TW" sz="2000" dirty="0">
                <a:solidFill>
                  <a:srgbClr val="FF0000"/>
                </a:solidFill>
                <a:latin typeface="微軟正黑體" panose="020B0604030504040204" pitchFamily="34" charset="-120"/>
                <a:ea typeface="微軟正黑體" panose="020B0604030504040204" pitchFamily="34" charset="-120"/>
                <a:sym typeface="Arial"/>
              </a:rPr>
              <a:t>8</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個工區，依</a:t>
            </a:r>
            <a:r>
              <a:rPr lang="zh-TW" altLang="en-US" sz="2000" b="1" u="sng"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機場園區</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及</a:t>
            </a:r>
            <a:r>
              <a:rPr lang="zh-TW" altLang="en-US" sz="2000" b="1" u="sng"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附近一期地區</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辦理地上物查估說明會</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endPar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endParaRPr>
          </a:p>
          <a:p>
            <a:pPr marL="1092200" indent="-457200" algn="just" defTabSz="457200" latinLnBrk="0" hangingPunct="0">
              <a:buClr>
                <a:srgbClr val="353535"/>
              </a:buClr>
              <a:buFont typeface="+mj-lt"/>
              <a:buAutoNum type="arabicPeriod"/>
              <a:defRPr/>
            </a:pP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配合</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進場查</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估，於</a:t>
            </a:r>
            <a:r>
              <a:rPr lang="en-US" altLang="zh-TW"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9</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13</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四</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9</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14</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五</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 9</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15</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a:t>
            </a:r>
            <a:r>
              <a:rPr lang="en-US" altLang="zh-TW"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六</a:t>
            </a:r>
            <a:r>
              <a:rPr lang="en-US" altLang="zh-TW"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 </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en-US" altLang="zh-TW"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9</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16</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9</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17</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一</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9</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18</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二</a:t>
            </a:r>
            <a:r>
              <a:rPr lang="en-US" altLang="zh-TW"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共</a:t>
            </a:r>
            <a:r>
              <a:rPr lang="en-US" altLang="zh-TW" sz="2000" dirty="0">
                <a:solidFill>
                  <a:srgbClr val="FF0000"/>
                </a:solidFill>
                <a:latin typeface="微軟正黑體" panose="020B0604030504040204" pitchFamily="34" charset="-120"/>
                <a:ea typeface="微軟正黑體" panose="020B0604030504040204" pitchFamily="34" charset="-120"/>
                <a:sym typeface="Arial"/>
              </a:rPr>
              <a:t>6</a:t>
            </a:r>
            <a:r>
              <a:rPr lang="zh-TW" altLang="en-US" sz="2000" dirty="0" smtClean="0">
                <a:solidFill>
                  <a:srgbClr val="FF0000"/>
                </a:solidFill>
                <a:latin typeface="微軟正黑體" panose="020B0604030504040204" pitchFamily="34" charset="-120"/>
                <a:ea typeface="微軟正黑體" panose="020B0604030504040204" pitchFamily="34" charset="-120"/>
                <a:sym typeface="Arial"/>
              </a:rPr>
              <a:t>天</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，順利舉辦完成</a:t>
            </a:r>
            <a:r>
              <a:rPr lang="en-US" altLang="zh-TW" sz="2000" dirty="0" smtClean="0">
                <a:solidFill>
                  <a:srgbClr val="FF0000"/>
                </a:solidFill>
                <a:latin typeface="微軟正黑體" panose="020B0604030504040204" pitchFamily="34" charset="-120"/>
                <a:ea typeface="微軟正黑體" panose="020B0604030504040204" pitchFamily="34" charset="-120"/>
                <a:sym typeface="Arial"/>
              </a:rPr>
              <a:t>34</a:t>
            </a:r>
            <a:r>
              <a:rPr lang="zh-TW" altLang="en-US" sz="2000" dirty="0" smtClean="0">
                <a:solidFill>
                  <a:srgbClr val="FF0000"/>
                </a:solidFill>
                <a:latin typeface="微軟正黑體" panose="020B0604030504040204" pitchFamily="34" charset="-120"/>
                <a:ea typeface="微軟正黑體" panose="020B0604030504040204" pitchFamily="34" charset="-120"/>
                <a:sym typeface="Arial"/>
              </a:rPr>
              <a:t>場</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地上物查</a:t>
            </a:r>
            <a:r>
              <a:rPr lang="zh-TW" altLang="en-US" sz="20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估說明會</a:t>
            </a: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p>
          <a:p>
            <a:pPr marL="1092200" indent="-457200" algn="just" defTabSz="457200" latinLnBrk="0" hangingPunct="0">
              <a:buClr>
                <a:srgbClr val="353535"/>
              </a:buClr>
              <a:buFont typeface="+mj-lt"/>
              <a:buAutoNum type="arabicPeriod"/>
              <a:defRPr/>
            </a:pPr>
            <a:r>
              <a:rPr lang="zh-TW" altLang="en-US"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說明要點</a:t>
            </a:r>
            <a:r>
              <a:rPr lang="en-US" altLang="zh-TW" sz="20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p>
        </p:txBody>
      </p:sp>
      <p:cxnSp>
        <p:nvCxnSpPr>
          <p:cNvPr id="28" name="肘形接點 27"/>
          <p:cNvCxnSpPr/>
          <p:nvPr/>
        </p:nvCxnSpPr>
        <p:spPr>
          <a:xfrm flipV="1">
            <a:off x="3496963" y="3944346"/>
            <a:ext cx="3332762" cy="183980"/>
          </a:xfrm>
          <a:prstGeom prst="bentConnector3">
            <a:avLst>
              <a:gd name="adj1" fmla="val 145"/>
            </a:avLst>
          </a:prstGeom>
          <a:ln w="28575">
            <a:solidFill>
              <a:srgbClr val="ABB3D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肘形接點 28"/>
          <p:cNvCxnSpPr/>
          <p:nvPr/>
        </p:nvCxnSpPr>
        <p:spPr>
          <a:xfrm flipV="1">
            <a:off x="4530825" y="5356651"/>
            <a:ext cx="2298900" cy="301939"/>
          </a:xfrm>
          <a:prstGeom prst="bentConnector3">
            <a:avLst>
              <a:gd name="adj1" fmla="val 89151"/>
            </a:avLst>
          </a:prstGeom>
          <a:ln w="28575">
            <a:solidFill>
              <a:srgbClr val="A8C2DE"/>
            </a:solidFill>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30" name="矩形 29"/>
          <p:cNvSpPr/>
          <p:nvPr/>
        </p:nvSpPr>
        <p:spPr>
          <a:xfrm>
            <a:off x="6829725" y="3882546"/>
            <a:ext cx="2736304" cy="646331"/>
          </a:xfrm>
          <a:prstGeom prst="rect">
            <a:avLst/>
          </a:prstGeom>
          <a:ln>
            <a:solidFill>
              <a:srgbClr val="ABB3D9"/>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ü"/>
            </a:pPr>
            <a:r>
              <a:rPr lang="zh-TW" altLang="en-US" b="1" dirty="0" smtClean="0">
                <a:solidFill>
                  <a:srgbClr val="8691C8"/>
                </a:solidFill>
                <a:latin typeface="微軟正黑體" panose="020B0604030504040204" pitchFamily="34" charset="-120"/>
                <a:ea typeface="微軟正黑體" panose="020B0604030504040204" pitchFamily="34" charset="-120"/>
              </a:rPr>
              <a:t>查</a:t>
            </a:r>
            <a:r>
              <a:rPr lang="zh-TW" altLang="en-US" b="1" dirty="0">
                <a:solidFill>
                  <a:srgbClr val="8691C8"/>
                </a:solidFill>
                <a:latin typeface="微軟正黑體" panose="020B0604030504040204" pitchFamily="34" charset="-120"/>
                <a:ea typeface="微軟正黑體" panose="020B0604030504040204" pitchFamily="34" charset="-120"/>
              </a:rPr>
              <a:t>估範圍及查估時</a:t>
            </a:r>
            <a:r>
              <a:rPr lang="zh-TW" altLang="en-US" b="1" dirty="0" smtClean="0">
                <a:solidFill>
                  <a:srgbClr val="8691C8"/>
                </a:solidFill>
                <a:latin typeface="微軟正黑體" panose="020B0604030504040204" pitchFamily="34" charset="-120"/>
                <a:ea typeface="微軟正黑體" panose="020B0604030504040204" pitchFamily="34" charset="-120"/>
              </a:rPr>
              <a:t>程</a:t>
            </a:r>
            <a:endParaRPr lang="en-US" altLang="zh-TW" b="1" dirty="0" smtClean="0">
              <a:solidFill>
                <a:srgbClr val="8691C8"/>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b="1" dirty="0" smtClean="0">
                <a:solidFill>
                  <a:srgbClr val="8691C8"/>
                </a:solidFill>
                <a:latin typeface="微軟正黑體" panose="020B0604030504040204" pitchFamily="34" charset="-120"/>
                <a:ea typeface="微軟正黑體" panose="020B0604030504040204" pitchFamily="34" charset="-120"/>
              </a:rPr>
              <a:t>查</a:t>
            </a:r>
            <a:r>
              <a:rPr lang="zh-TW" altLang="en-US" b="1" dirty="0">
                <a:solidFill>
                  <a:srgbClr val="8691C8"/>
                </a:solidFill>
                <a:latin typeface="微軟正黑體" panose="020B0604030504040204" pitchFamily="34" charset="-120"/>
                <a:ea typeface="微軟正黑體" panose="020B0604030504040204" pitchFamily="34" charset="-120"/>
              </a:rPr>
              <a:t>估廠商</a:t>
            </a:r>
            <a:r>
              <a:rPr lang="zh-TW" altLang="en-US" b="1" dirty="0" smtClean="0">
                <a:solidFill>
                  <a:srgbClr val="8691C8"/>
                </a:solidFill>
                <a:latin typeface="微軟正黑體" panose="020B0604030504040204" pitchFamily="34" charset="-120"/>
                <a:ea typeface="微軟正黑體" panose="020B0604030504040204" pitchFamily="34" charset="-120"/>
              </a:rPr>
              <a:t>介紹</a:t>
            </a:r>
            <a:endParaRPr lang="zh-TW" altLang="en-US" b="1" dirty="0">
              <a:solidFill>
                <a:srgbClr val="8691C8"/>
              </a:solidFill>
              <a:latin typeface="微軟正黑體" panose="020B0604030504040204" pitchFamily="34" charset="-120"/>
              <a:ea typeface="微軟正黑體" panose="020B0604030504040204" pitchFamily="34" charset="-120"/>
            </a:endParaRPr>
          </a:p>
        </p:txBody>
      </p:sp>
      <p:sp>
        <p:nvSpPr>
          <p:cNvPr id="31" name="矩形 30"/>
          <p:cNvSpPr/>
          <p:nvPr/>
        </p:nvSpPr>
        <p:spPr>
          <a:xfrm>
            <a:off x="6829725" y="5016288"/>
            <a:ext cx="3196568" cy="646331"/>
          </a:xfrm>
          <a:prstGeom prst="rect">
            <a:avLst/>
          </a:prstGeom>
          <a:ln>
            <a:solidFill>
              <a:srgbClr val="A8C2DE"/>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Wingdings" panose="05000000000000000000" pitchFamily="2" charset="2"/>
              <a:buChar char="ü"/>
            </a:pPr>
            <a:r>
              <a:rPr lang="zh-TW" altLang="en-US" b="1" dirty="0" smtClean="0">
                <a:solidFill>
                  <a:srgbClr val="85A9D1"/>
                </a:solidFill>
                <a:latin typeface="微軟正黑體" panose="020B0604030504040204" pitchFamily="34" charset="-120"/>
                <a:ea typeface="微軟正黑體" panose="020B0604030504040204" pitchFamily="34" charset="-120"/>
              </a:rPr>
              <a:t>法令</a:t>
            </a:r>
            <a:r>
              <a:rPr lang="zh-TW" altLang="en-US" b="1" dirty="0">
                <a:solidFill>
                  <a:srgbClr val="85A9D1"/>
                </a:solidFill>
                <a:latin typeface="微軟正黑體" panose="020B0604030504040204" pitchFamily="34" charset="-120"/>
                <a:ea typeface="微軟正黑體" panose="020B0604030504040204" pitchFamily="34" charset="-120"/>
              </a:rPr>
              <a:t>依據</a:t>
            </a:r>
            <a:endParaRPr lang="en-US" altLang="zh-TW" b="1" dirty="0">
              <a:solidFill>
                <a:srgbClr val="85A9D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ü"/>
            </a:pPr>
            <a:r>
              <a:rPr lang="zh-TW" altLang="en-US" b="1" dirty="0" smtClean="0">
                <a:solidFill>
                  <a:srgbClr val="85A9D1"/>
                </a:solidFill>
                <a:latin typeface="微軟正黑體" panose="020B0604030504040204" pitchFamily="34" charset="-120"/>
                <a:ea typeface="微軟正黑體" panose="020B0604030504040204" pitchFamily="34" charset="-120"/>
              </a:rPr>
              <a:t>民眾</a:t>
            </a:r>
            <a:r>
              <a:rPr lang="zh-TW" altLang="en-US" b="1" dirty="0">
                <a:solidFill>
                  <a:srgbClr val="85A9D1"/>
                </a:solidFill>
                <a:latin typeface="微軟正黑體" panose="020B0604030504040204" pitchFamily="34" charset="-120"/>
                <a:ea typeface="微軟正黑體" panose="020B0604030504040204" pitchFamily="34" charset="-120"/>
              </a:rPr>
              <a:t>權利義務及配合事項</a:t>
            </a:r>
          </a:p>
        </p:txBody>
      </p:sp>
      <p:graphicFrame>
        <p:nvGraphicFramePr>
          <p:cNvPr id="32" name="資料庫圖表 31"/>
          <p:cNvGraphicFramePr/>
          <p:nvPr>
            <p:extLst>
              <p:ext uri="{D42A27DB-BD31-4B8C-83A1-F6EECF244321}">
                <p14:modId xmlns:p14="http://schemas.microsoft.com/office/powerpoint/2010/main" val="3399215044"/>
              </p:ext>
            </p:extLst>
          </p:nvPr>
        </p:nvGraphicFramePr>
        <p:xfrm>
          <a:off x="501421" y="3707486"/>
          <a:ext cx="589534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208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16</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7" name="矩形 3"/>
          <p:cNvSpPr/>
          <p:nvPr/>
        </p:nvSpPr>
        <p:spPr>
          <a:xfrm>
            <a:off x="950745" y="1319605"/>
            <a:ext cx="398523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8"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9" name="矩形 8"/>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地上物查估</a:t>
            </a:r>
          </a:p>
        </p:txBody>
      </p:sp>
      <p:sp>
        <p:nvSpPr>
          <p:cNvPr id="10"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三</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
        <p:nvSpPr>
          <p:cNvPr id="13" name="矩形 12"/>
          <p:cNvSpPr/>
          <p:nvPr/>
        </p:nvSpPr>
        <p:spPr>
          <a:xfrm>
            <a:off x="6409172" y="-8467"/>
            <a:ext cx="2271228" cy="1024693"/>
          </a:xfrm>
          <a:prstGeom prst="rect">
            <a:avLst/>
          </a:prstGeom>
          <a:solidFill>
            <a:srgbClr val="A6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529680" y="1914328"/>
            <a:ext cx="4104456" cy="461665"/>
          </a:xfrm>
          <a:prstGeom prst="rect">
            <a:avLst/>
          </a:prstGeom>
        </p:spPr>
        <p:txBody>
          <a:bodyPr wrap="square">
            <a:spAutoFit/>
          </a:bodyPr>
          <a:lstStyle/>
          <a:p>
            <a:pPr marL="355600" indent="-355600" defTabSz="457200" latinLnBrk="0" hangingPunct="0">
              <a:spcAft>
                <a:spcPts val="600"/>
              </a:spcAft>
              <a:buClr>
                <a:srgbClr val="353535"/>
              </a:buClr>
              <a:buBlip>
                <a:blip r:embed="rId2"/>
              </a:buBlip>
              <a:defRPr/>
            </a:pPr>
            <a:r>
              <a:rPr lang="zh-TW" altLang="en-US" sz="2400" b="1"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民眾參與情形</a:t>
            </a:r>
          </a:p>
        </p:txBody>
      </p:sp>
      <p:sp>
        <p:nvSpPr>
          <p:cNvPr id="17" name="矩形 16"/>
          <p:cNvSpPr/>
          <p:nvPr/>
        </p:nvSpPr>
        <p:spPr>
          <a:xfrm>
            <a:off x="399480" y="2418208"/>
            <a:ext cx="2733441" cy="646331"/>
          </a:xfrm>
          <a:prstGeom prst="rect">
            <a:avLst/>
          </a:prstGeom>
        </p:spPr>
        <p:txBody>
          <a:bodyPr wrap="none">
            <a:spAutoFit/>
          </a:bodyPr>
          <a:lstStyle/>
          <a:p>
            <a:pPr marL="635000" algn="just" defTabSz="457200" latinLnBrk="0" hangingPunct="0">
              <a:buClr>
                <a:srgbClr val="353535"/>
              </a:buClr>
              <a:defRPr/>
            </a:pPr>
            <a:r>
              <a:rPr lang="zh-TW" altLang="en-US"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機場園區</a:t>
            </a:r>
            <a:r>
              <a:rPr lang="en-US" altLang="zh-TW"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 </a:t>
            </a:r>
            <a:r>
              <a:rPr lang="en-US" altLang="zh-TW"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3,704</a:t>
            </a:r>
            <a:r>
              <a:rPr lang="zh-TW" altLang="en-US"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 人</a:t>
            </a:r>
            <a:endParaRPr lang="en-US" altLang="zh-TW"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endParaRPr>
          </a:p>
          <a:p>
            <a:pPr marL="635000" algn="just" defTabSz="457200" latinLnBrk="0" hangingPunct="0">
              <a:buClr>
                <a:srgbClr val="353535"/>
              </a:buClr>
              <a:defRPr/>
            </a:pPr>
            <a:r>
              <a:rPr lang="zh-TW" altLang="en-US"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附近地區</a:t>
            </a:r>
            <a:r>
              <a:rPr lang="en-US" altLang="zh-TW"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 </a:t>
            </a:r>
            <a:r>
              <a:rPr lang="en-US" altLang="zh-TW"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3,414</a:t>
            </a:r>
            <a:r>
              <a:rPr lang="zh-TW" altLang="en-US"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 人</a:t>
            </a:r>
            <a:endParaRPr lang="en-US" altLang="zh-TW"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endParaRPr>
          </a:p>
        </p:txBody>
      </p:sp>
      <p:graphicFrame>
        <p:nvGraphicFramePr>
          <p:cNvPr id="22" name="資料庫圖表 21"/>
          <p:cNvGraphicFramePr/>
          <p:nvPr>
            <p:extLst>
              <p:ext uri="{D42A27DB-BD31-4B8C-83A1-F6EECF244321}">
                <p14:modId xmlns:p14="http://schemas.microsoft.com/office/powerpoint/2010/main" val="2249559035"/>
              </p:ext>
            </p:extLst>
          </p:nvPr>
        </p:nvGraphicFramePr>
        <p:xfrm>
          <a:off x="5570794" y="650321"/>
          <a:ext cx="4403428" cy="513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等腰三角形 22"/>
          <p:cNvSpPr/>
          <p:nvPr/>
        </p:nvSpPr>
        <p:spPr>
          <a:xfrm>
            <a:off x="6720738" y="5397852"/>
            <a:ext cx="216024" cy="187725"/>
          </a:xfrm>
          <a:prstGeom prst="triangle">
            <a:avLst/>
          </a:prstGeom>
          <a:solidFill>
            <a:schemeClr val="accent5">
              <a:lumMod val="75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sz="1400" b="1"/>
          </a:p>
        </p:txBody>
      </p:sp>
      <p:sp>
        <p:nvSpPr>
          <p:cNvPr id="24" name="文字方塊 23"/>
          <p:cNvSpPr txBox="1"/>
          <p:nvPr/>
        </p:nvSpPr>
        <p:spPr>
          <a:xfrm>
            <a:off x="6939322" y="5344588"/>
            <a:ext cx="2706993" cy="307777"/>
          </a:xfrm>
          <a:prstGeom prst="rect">
            <a:avLst/>
          </a:prstGeom>
          <a:noFill/>
        </p:spPr>
        <p:txBody>
          <a:bodyPr wrap="square" rtlCol="0">
            <a:spAutoFit/>
          </a:bodyPr>
          <a:lstStyle/>
          <a:p>
            <a:r>
              <a:rPr lang="zh-TW" altLang="en-US" sz="1400" b="1" dirty="0" smtClean="0">
                <a:latin typeface="微軟正黑體" panose="020B0604030504040204" pitchFamily="34" charset="-120"/>
                <a:ea typeface="微軟正黑體" panose="020B0604030504040204" pitchFamily="34" charset="-120"/>
              </a:rPr>
              <a:t>說明會辦理場地一覽</a:t>
            </a:r>
            <a:endParaRPr lang="zh-TW" altLang="en-US" sz="1400" b="1" dirty="0">
              <a:latin typeface="微軟正黑體" panose="020B0604030504040204" pitchFamily="34" charset="-120"/>
              <a:ea typeface="微軟正黑體" panose="020B0604030504040204" pitchFamily="34" charset="-120"/>
            </a:endParaRPr>
          </a:p>
        </p:txBody>
      </p:sp>
      <p:pic>
        <p:nvPicPr>
          <p:cNvPr id="25" name="圖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856" y="4059548"/>
            <a:ext cx="1502139" cy="1126858"/>
          </a:xfrm>
          <a:prstGeom prst="rect">
            <a:avLst/>
          </a:prstGeom>
        </p:spPr>
      </p:pic>
      <p:pic>
        <p:nvPicPr>
          <p:cNvPr id="34" name="圖片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0553" y="4049655"/>
            <a:ext cx="1528514" cy="1146644"/>
          </a:xfrm>
          <a:prstGeom prst="rect">
            <a:avLst/>
          </a:prstGeom>
        </p:spPr>
      </p:pic>
      <p:pic>
        <p:nvPicPr>
          <p:cNvPr id="35" name="圖片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72030" y="4059548"/>
            <a:ext cx="1515326" cy="1136751"/>
          </a:xfrm>
          <a:prstGeom prst="rect">
            <a:avLst/>
          </a:prstGeom>
        </p:spPr>
      </p:pic>
      <p:sp>
        <p:nvSpPr>
          <p:cNvPr id="36" name="等腰三角形 35"/>
          <p:cNvSpPr/>
          <p:nvPr/>
        </p:nvSpPr>
        <p:spPr>
          <a:xfrm>
            <a:off x="1560699" y="5310752"/>
            <a:ext cx="216024" cy="187725"/>
          </a:xfrm>
          <a:prstGeom prst="triangle">
            <a:avLst/>
          </a:prstGeom>
          <a:solidFill>
            <a:schemeClr val="accent5">
              <a:lumMod val="75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sz="1400" b="1"/>
          </a:p>
        </p:txBody>
      </p:sp>
      <p:sp>
        <p:nvSpPr>
          <p:cNvPr id="37" name="文字方塊 36"/>
          <p:cNvSpPr txBox="1"/>
          <p:nvPr/>
        </p:nvSpPr>
        <p:spPr>
          <a:xfrm>
            <a:off x="1776723" y="5290449"/>
            <a:ext cx="2706993" cy="307777"/>
          </a:xfrm>
          <a:prstGeom prst="rect">
            <a:avLst/>
          </a:prstGeom>
          <a:noFill/>
        </p:spPr>
        <p:txBody>
          <a:bodyPr wrap="square" rtlCol="0">
            <a:spAutoFit/>
          </a:bodyPr>
          <a:lstStyle/>
          <a:p>
            <a:r>
              <a:rPr lang="zh-TW" altLang="en-US" sz="1400" b="1" dirty="0" smtClean="0">
                <a:latin typeface="微軟正黑體" panose="020B0604030504040204" pitchFamily="34" charset="-120"/>
                <a:ea typeface="微軟正黑體" panose="020B0604030504040204" pitchFamily="34" charset="-120"/>
              </a:rPr>
              <a:t>說明會現場花絮</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參與踴躍</a:t>
            </a:r>
            <a:endParaRPr lang="zh-TW" altLang="en-US" sz="1400" b="1" dirty="0">
              <a:latin typeface="微軟正黑體" panose="020B0604030504040204" pitchFamily="34" charset="-120"/>
              <a:ea typeface="微軟正黑體" panose="020B0604030504040204" pitchFamily="34" charset="-120"/>
            </a:endParaRPr>
          </a:p>
        </p:txBody>
      </p:sp>
      <p:pic>
        <p:nvPicPr>
          <p:cNvPr id="38" name="圖片 37"/>
          <p:cNvPicPr>
            <a:picLocks noChangeAspect="1"/>
          </p:cNvPicPr>
          <p:nvPr/>
        </p:nvPicPr>
        <p:blipFill rotWithShape="1">
          <a:blip r:embed="rId11" cstate="print">
            <a:extLst>
              <a:ext uri="{28A0092B-C50C-407E-A947-70E740481C1C}">
                <a14:useLocalDpi xmlns:a14="http://schemas.microsoft.com/office/drawing/2010/main" val="0"/>
              </a:ext>
            </a:extLst>
          </a:blip>
          <a:srcRect t="12519" b="13113"/>
          <a:stretch/>
        </p:blipFill>
        <p:spPr>
          <a:xfrm>
            <a:off x="3529067" y="2096427"/>
            <a:ext cx="1452416" cy="1440160"/>
          </a:xfrm>
          <a:prstGeom prst="rect">
            <a:avLst/>
          </a:prstGeom>
        </p:spPr>
      </p:pic>
      <p:sp>
        <p:nvSpPr>
          <p:cNvPr id="39" name="等腰三角形 38"/>
          <p:cNvSpPr/>
          <p:nvPr/>
        </p:nvSpPr>
        <p:spPr>
          <a:xfrm>
            <a:off x="3421055" y="3620142"/>
            <a:ext cx="216024" cy="187725"/>
          </a:xfrm>
          <a:prstGeom prst="triangle">
            <a:avLst/>
          </a:prstGeom>
          <a:solidFill>
            <a:schemeClr val="accent5">
              <a:lumMod val="75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sz="1400" b="1"/>
          </a:p>
        </p:txBody>
      </p:sp>
      <p:sp>
        <p:nvSpPr>
          <p:cNvPr id="40" name="文字方塊 39"/>
          <p:cNvSpPr txBox="1"/>
          <p:nvPr/>
        </p:nvSpPr>
        <p:spPr>
          <a:xfrm>
            <a:off x="3607159" y="3575967"/>
            <a:ext cx="1699197" cy="307777"/>
          </a:xfrm>
          <a:prstGeom prst="rect">
            <a:avLst/>
          </a:prstGeom>
          <a:noFill/>
        </p:spPr>
        <p:txBody>
          <a:bodyPr wrap="square" rtlCol="0">
            <a:spAutoFit/>
          </a:bodyPr>
          <a:lstStyle/>
          <a:p>
            <a:r>
              <a:rPr lang="zh-TW" altLang="en-US" sz="1400" b="1" dirty="0" smtClean="0">
                <a:latin typeface="微軟正黑體" panose="020B0604030504040204" pitchFamily="34" charset="-120"/>
                <a:ea typeface="微軟正黑體" panose="020B0604030504040204" pitchFamily="34" charset="-120"/>
              </a:rPr>
              <a:t>與民眾直接對談</a:t>
            </a:r>
            <a:endParaRPr lang="zh-TW" altLang="en-US" sz="1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0653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17</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伍</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結語</a:t>
            </a:r>
            <a:endPar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8042662" y="3816425"/>
            <a:ext cx="1669156" cy="1705371"/>
            <a:chOff x="2039939" y="898195"/>
            <a:chExt cx="5064122" cy="5061610"/>
          </a:xfrm>
          <a:effectLst>
            <a:outerShdw blurRad="127000" dist="38100" dir="5400000" sx="103000" sy="103000" algn="t" rotWithShape="0">
              <a:prstClr val="black">
                <a:alpha val="40000"/>
              </a:prstClr>
            </a:outerShdw>
          </a:effectLst>
          <a:scene3d>
            <a:camera prst="perspectiveRelaxed"/>
            <a:lightRig rig="threePt" dir="t">
              <a:rot lat="0" lon="0" rev="0"/>
            </a:lightRig>
          </a:scene3d>
        </p:grpSpPr>
        <p:sp>
          <p:nvSpPr>
            <p:cNvPr id="10" name="手繪多邊形 9"/>
            <p:cNvSpPr>
              <a:spLocks/>
            </p:cNvSpPr>
            <p:nvPr/>
          </p:nvSpPr>
          <p:spPr bwMode="auto">
            <a:xfrm rot="2700000">
              <a:off x="3393729" y="896939"/>
              <a:ext cx="2329401" cy="2331913"/>
            </a:xfrm>
            <a:custGeom>
              <a:avLst/>
              <a:gdLst>
                <a:gd name="connsiteX0" fmla="*/ 719968 w 1798939"/>
                <a:gd name="connsiteY0" fmla="*/ 0 h 1800879"/>
                <a:gd name="connsiteX1" fmla="*/ 870158 w 1798939"/>
                <a:gd name="connsiteY1" fmla="*/ 149418 h 1800879"/>
                <a:gd name="connsiteX2" fmla="*/ 816536 w 1798939"/>
                <a:gd name="connsiteY2" fmla="*/ 263767 h 1800879"/>
                <a:gd name="connsiteX3" fmla="*/ 795187 w 1798939"/>
                <a:gd name="connsiteY3" fmla="*/ 309457 h 1800879"/>
                <a:gd name="connsiteX4" fmla="*/ 795187 w 1798939"/>
                <a:gd name="connsiteY4" fmla="*/ 326004 h 1800879"/>
                <a:gd name="connsiteX5" fmla="*/ 809151 w 1798939"/>
                <a:gd name="connsiteY5" fmla="*/ 359530 h 1800879"/>
                <a:gd name="connsiteX6" fmla="*/ 810887 w 1798939"/>
                <a:gd name="connsiteY6" fmla="*/ 360695 h 1800879"/>
                <a:gd name="connsiteX7" fmla="*/ 1440184 w 1798939"/>
                <a:gd name="connsiteY7" fmla="*/ 360695 h 1800879"/>
                <a:gd name="connsiteX8" fmla="*/ 1440184 w 1798939"/>
                <a:gd name="connsiteY8" fmla="*/ 980841 h 1800879"/>
                <a:gd name="connsiteX9" fmla="*/ 1444255 w 1798939"/>
                <a:gd name="connsiteY9" fmla="*/ 986888 h 1800879"/>
                <a:gd name="connsiteX10" fmla="*/ 1489482 w 1798939"/>
                <a:gd name="connsiteY10" fmla="*/ 1005693 h 1800879"/>
                <a:gd name="connsiteX11" fmla="*/ 1535172 w 1798939"/>
                <a:gd name="connsiteY11" fmla="*/ 984344 h 1800879"/>
                <a:gd name="connsiteX12" fmla="*/ 1649520 w 1798939"/>
                <a:gd name="connsiteY12" fmla="*/ 930722 h 1800879"/>
                <a:gd name="connsiteX13" fmla="*/ 1798939 w 1798939"/>
                <a:gd name="connsiteY13" fmla="*/ 1080663 h 1800879"/>
                <a:gd name="connsiteX14" fmla="*/ 1649520 w 1798939"/>
                <a:gd name="connsiteY14" fmla="*/ 1230853 h 1800879"/>
                <a:gd name="connsiteX15" fmla="*/ 1535172 w 1798939"/>
                <a:gd name="connsiteY15" fmla="*/ 1177232 h 1800879"/>
                <a:gd name="connsiteX16" fmla="*/ 1489482 w 1798939"/>
                <a:gd name="connsiteY16" fmla="*/ 1155882 h 1800879"/>
                <a:gd name="connsiteX17" fmla="*/ 1472935 w 1798939"/>
                <a:gd name="connsiteY17" fmla="*/ 1155882 h 1800879"/>
                <a:gd name="connsiteX18" fmla="*/ 1454482 w 1798939"/>
                <a:gd name="connsiteY18" fmla="*/ 1159629 h 1800879"/>
                <a:gd name="connsiteX19" fmla="*/ 1440184 w 1798939"/>
                <a:gd name="connsiteY19" fmla="*/ 1169320 h 1800879"/>
                <a:gd name="connsiteX20" fmla="*/ 1440184 w 1798939"/>
                <a:gd name="connsiteY20" fmla="*/ 1800879 h 1800879"/>
                <a:gd name="connsiteX21" fmla="*/ 829412 w 1798939"/>
                <a:gd name="connsiteY21" fmla="*/ 1800879 h 1800879"/>
                <a:gd name="connsiteX22" fmla="*/ 844456 w 1798939"/>
                <a:gd name="connsiteY22" fmla="*/ 1781326 h 1800879"/>
                <a:gd name="connsiteX23" fmla="*/ 913600 w 1798939"/>
                <a:gd name="connsiteY23" fmla="*/ 1633875 h 1800879"/>
                <a:gd name="connsiteX24" fmla="*/ 719932 w 1798939"/>
                <a:gd name="connsiteY24" fmla="*/ 1441202 h 1800879"/>
                <a:gd name="connsiteX25" fmla="*/ 526585 w 1798939"/>
                <a:gd name="connsiteY25" fmla="*/ 1633875 h 1800879"/>
                <a:gd name="connsiteX26" fmla="*/ 595729 w 1798939"/>
                <a:gd name="connsiteY26" fmla="*/ 1781326 h 1800879"/>
                <a:gd name="connsiteX27" fmla="*/ 610684 w 1798939"/>
                <a:gd name="connsiteY27" fmla="*/ 1800879 h 1800879"/>
                <a:gd name="connsiteX28" fmla="*/ 0 w 1798939"/>
                <a:gd name="connsiteY28" fmla="*/ 1800879 h 1800879"/>
                <a:gd name="connsiteX29" fmla="*/ 0 w 1798939"/>
                <a:gd name="connsiteY29" fmla="*/ 1207562 h 1800879"/>
                <a:gd name="connsiteX30" fmla="*/ 28007 w 1798939"/>
                <a:gd name="connsiteY30" fmla="*/ 1234456 h 1800879"/>
                <a:gd name="connsiteX31" fmla="*/ 144940 w 1798939"/>
                <a:gd name="connsiteY31" fmla="*/ 1274295 h 1800879"/>
                <a:gd name="connsiteX32" fmla="*/ 337613 w 1798939"/>
                <a:gd name="connsiteY32" fmla="*/ 1080628 h 1800879"/>
                <a:gd name="connsiteX33" fmla="*/ 144940 w 1798939"/>
                <a:gd name="connsiteY33" fmla="*/ 887280 h 1800879"/>
                <a:gd name="connsiteX34" fmla="*/ 28007 w 1798939"/>
                <a:gd name="connsiteY34" fmla="*/ 927119 h 1800879"/>
                <a:gd name="connsiteX35" fmla="*/ 0 w 1798939"/>
                <a:gd name="connsiteY35" fmla="*/ 954013 h 1800879"/>
                <a:gd name="connsiteX36" fmla="*/ 0 w 1798939"/>
                <a:gd name="connsiteY36" fmla="*/ 360695 h 1800879"/>
                <a:gd name="connsiteX37" fmla="*/ 617264 w 1798939"/>
                <a:gd name="connsiteY37" fmla="*/ 360695 h 1800879"/>
                <a:gd name="connsiteX38" fmla="*/ 626193 w 1798939"/>
                <a:gd name="connsiteY38" fmla="*/ 354684 h 1800879"/>
                <a:gd name="connsiteX39" fmla="*/ 644997 w 1798939"/>
                <a:gd name="connsiteY39" fmla="*/ 309457 h 1800879"/>
                <a:gd name="connsiteX40" fmla="*/ 623648 w 1798939"/>
                <a:gd name="connsiteY40" fmla="*/ 263767 h 1800879"/>
                <a:gd name="connsiteX41" fmla="*/ 570027 w 1798939"/>
                <a:gd name="connsiteY41" fmla="*/ 149418 h 1800879"/>
                <a:gd name="connsiteX42" fmla="*/ 719968 w 1798939"/>
                <a:gd name="connsiteY42" fmla="*/ 0 h 180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98939" h="1800879">
                  <a:moveTo>
                    <a:pt x="719968" y="0"/>
                  </a:moveTo>
                  <a:cubicBezTo>
                    <a:pt x="802883" y="0"/>
                    <a:pt x="870158" y="66930"/>
                    <a:pt x="870158" y="149418"/>
                  </a:cubicBezTo>
                  <a:cubicBezTo>
                    <a:pt x="870158" y="193380"/>
                    <a:pt x="850546" y="235365"/>
                    <a:pt x="816536" y="263767"/>
                  </a:cubicBezTo>
                  <a:cubicBezTo>
                    <a:pt x="802883" y="275127"/>
                    <a:pt x="795187" y="291922"/>
                    <a:pt x="795187" y="309457"/>
                  </a:cubicBezTo>
                  <a:lnTo>
                    <a:pt x="795187" y="326004"/>
                  </a:lnTo>
                  <a:cubicBezTo>
                    <a:pt x="795187" y="339093"/>
                    <a:pt x="800525" y="350948"/>
                    <a:pt x="809151" y="359530"/>
                  </a:cubicBezTo>
                  <a:lnTo>
                    <a:pt x="810887" y="360695"/>
                  </a:lnTo>
                  <a:lnTo>
                    <a:pt x="1440184" y="360695"/>
                  </a:lnTo>
                  <a:lnTo>
                    <a:pt x="1440184" y="980841"/>
                  </a:lnTo>
                  <a:lnTo>
                    <a:pt x="1444255" y="986888"/>
                  </a:lnTo>
                  <a:cubicBezTo>
                    <a:pt x="1455832" y="998494"/>
                    <a:pt x="1471824" y="1005693"/>
                    <a:pt x="1489482" y="1005693"/>
                  </a:cubicBezTo>
                  <a:cubicBezTo>
                    <a:pt x="1507017" y="1005693"/>
                    <a:pt x="1523811" y="997749"/>
                    <a:pt x="1535172" y="984344"/>
                  </a:cubicBezTo>
                  <a:cubicBezTo>
                    <a:pt x="1563574" y="950334"/>
                    <a:pt x="1605559" y="930722"/>
                    <a:pt x="1649520" y="930722"/>
                  </a:cubicBezTo>
                  <a:cubicBezTo>
                    <a:pt x="1732009" y="930722"/>
                    <a:pt x="1798939" y="997749"/>
                    <a:pt x="1798939" y="1080663"/>
                  </a:cubicBezTo>
                  <a:cubicBezTo>
                    <a:pt x="1798939" y="1163578"/>
                    <a:pt x="1732009" y="1230853"/>
                    <a:pt x="1649520" y="1230853"/>
                  </a:cubicBezTo>
                  <a:cubicBezTo>
                    <a:pt x="1605559" y="1230853"/>
                    <a:pt x="1563574" y="1211241"/>
                    <a:pt x="1535172" y="1177232"/>
                  </a:cubicBezTo>
                  <a:cubicBezTo>
                    <a:pt x="1523811" y="1163578"/>
                    <a:pt x="1507017" y="1155882"/>
                    <a:pt x="1489482" y="1155882"/>
                  </a:cubicBezTo>
                  <a:lnTo>
                    <a:pt x="1472935" y="1155882"/>
                  </a:lnTo>
                  <a:cubicBezTo>
                    <a:pt x="1466390" y="1155882"/>
                    <a:pt x="1460154" y="1157217"/>
                    <a:pt x="1454482" y="1159629"/>
                  </a:cubicBezTo>
                  <a:lnTo>
                    <a:pt x="1440184" y="1169320"/>
                  </a:lnTo>
                  <a:lnTo>
                    <a:pt x="1440184" y="1800879"/>
                  </a:lnTo>
                  <a:lnTo>
                    <a:pt x="829412" y="1800879"/>
                  </a:lnTo>
                  <a:lnTo>
                    <a:pt x="844456" y="1781326"/>
                  </a:lnTo>
                  <a:cubicBezTo>
                    <a:pt x="888311" y="1744702"/>
                    <a:pt x="913600" y="1690562"/>
                    <a:pt x="913600" y="1633875"/>
                  </a:cubicBezTo>
                  <a:cubicBezTo>
                    <a:pt x="913600" y="1527507"/>
                    <a:pt x="826849" y="1441202"/>
                    <a:pt x="719932" y="1441202"/>
                  </a:cubicBezTo>
                  <a:cubicBezTo>
                    <a:pt x="613015" y="1441202"/>
                    <a:pt x="526585" y="1527507"/>
                    <a:pt x="526585" y="1633875"/>
                  </a:cubicBezTo>
                  <a:cubicBezTo>
                    <a:pt x="526585" y="1690562"/>
                    <a:pt x="551874" y="1744702"/>
                    <a:pt x="595729" y="1781326"/>
                  </a:cubicBezTo>
                  <a:lnTo>
                    <a:pt x="610684" y="1800879"/>
                  </a:lnTo>
                  <a:lnTo>
                    <a:pt x="0" y="1800879"/>
                  </a:lnTo>
                  <a:lnTo>
                    <a:pt x="0" y="1207562"/>
                  </a:lnTo>
                  <a:lnTo>
                    <a:pt x="28007" y="1234456"/>
                  </a:lnTo>
                  <a:cubicBezTo>
                    <a:pt x="61342" y="1260070"/>
                    <a:pt x="102424" y="1274295"/>
                    <a:pt x="144940" y="1274295"/>
                  </a:cubicBezTo>
                  <a:cubicBezTo>
                    <a:pt x="251308" y="1274295"/>
                    <a:pt x="337613" y="1187545"/>
                    <a:pt x="337613" y="1080628"/>
                  </a:cubicBezTo>
                  <a:cubicBezTo>
                    <a:pt x="337613" y="973710"/>
                    <a:pt x="251308" y="887280"/>
                    <a:pt x="144940" y="887280"/>
                  </a:cubicBezTo>
                  <a:cubicBezTo>
                    <a:pt x="102424" y="887280"/>
                    <a:pt x="61342" y="901505"/>
                    <a:pt x="28007" y="927119"/>
                  </a:cubicBezTo>
                  <a:lnTo>
                    <a:pt x="0" y="954013"/>
                  </a:lnTo>
                  <a:lnTo>
                    <a:pt x="0" y="360695"/>
                  </a:lnTo>
                  <a:lnTo>
                    <a:pt x="617264" y="360695"/>
                  </a:lnTo>
                  <a:lnTo>
                    <a:pt x="626193" y="354684"/>
                  </a:lnTo>
                  <a:cubicBezTo>
                    <a:pt x="637798" y="343107"/>
                    <a:pt x="644997" y="327115"/>
                    <a:pt x="644997" y="309457"/>
                  </a:cubicBezTo>
                  <a:cubicBezTo>
                    <a:pt x="644997" y="291922"/>
                    <a:pt x="637054" y="275127"/>
                    <a:pt x="623648" y="263767"/>
                  </a:cubicBezTo>
                  <a:cubicBezTo>
                    <a:pt x="589638" y="235365"/>
                    <a:pt x="570027" y="193380"/>
                    <a:pt x="570027" y="149418"/>
                  </a:cubicBezTo>
                  <a:cubicBezTo>
                    <a:pt x="570027" y="66930"/>
                    <a:pt x="637054" y="0"/>
                    <a:pt x="719968" y="0"/>
                  </a:cubicBezTo>
                  <a:close/>
                </a:path>
              </a:pathLst>
            </a:custGeom>
            <a:solidFill>
              <a:schemeClr val="accent1"/>
            </a:solidFill>
            <a:ln w="0">
              <a:noFill/>
              <a:prstDash val="solid"/>
              <a:round/>
              <a:headEnd/>
              <a:tailEnd/>
            </a:ln>
            <a:sp3d extrusionH="381000" prstMaterial="matte"/>
          </p:spPr>
          <p:txBody>
            <a:bodyPr vert="horz" wrap="square" lIns="91440" tIns="45720" rIns="91440" bIns="45720"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1" name="手繪多邊形 10"/>
            <p:cNvSpPr>
              <a:spLocks/>
            </p:cNvSpPr>
            <p:nvPr/>
          </p:nvSpPr>
          <p:spPr bwMode="auto">
            <a:xfrm rot="2700000">
              <a:off x="4773404" y="2276614"/>
              <a:ext cx="2329401" cy="2331913"/>
            </a:xfrm>
            <a:custGeom>
              <a:avLst/>
              <a:gdLst>
                <a:gd name="connsiteX0" fmla="*/ 719968 w 1798939"/>
                <a:gd name="connsiteY0" fmla="*/ 0 h 1800879"/>
                <a:gd name="connsiteX1" fmla="*/ 870158 w 1798939"/>
                <a:gd name="connsiteY1" fmla="*/ 149418 h 1800879"/>
                <a:gd name="connsiteX2" fmla="*/ 816536 w 1798939"/>
                <a:gd name="connsiteY2" fmla="*/ 263767 h 1800879"/>
                <a:gd name="connsiteX3" fmla="*/ 795187 w 1798939"/>
                <a:gd name="connsiteY3" fmla="*/ 309457 h 1800879"/>
                <a:gd name="connsiteX4" fmla="*/ 795187 w 1798939"/>
                <a:gd name="connsiteY4" fmla="*/ 326004 h 1800879"/>
                <a:gd name="connsiteX5" fmla="*/ 809151 w 1798939"/>
                <a:gd name="connsiteY5" fmla="*/ 359530 h 1800879"/>
                <a:gd name="connsiteX6" fmla="*/ 810887 w 1798939"/>
                <a:gd name="connsiteY6" fmla="*/ 360695 h 1800879"/>
                <a:gd name="connsiteX7" fmla="*/ 1440184 w 1798939"/>
                <a:gd name="connsiteY7" fmla="*/ 360695 h 1800879"/>
                <a:gd name="connsiteX8" fmla="*/ 1440184 w 1798939"/>
                <a:gd name="connsiteY8" fmla="*/ 980841 h 1800879"/>
                <a:gd name="connsiteX9" fmla="*/ 1444255 w 1798939"/>
                <a:gd name="connsiteY9" fmla="*/ 986888 h 1800879"/>
                <a:gd name="connsiteX10" fmla="*/ 1489482 w 1798939"/>
                <a:gd name="connsiteY10" fmla="*/ 1005693 h 1800879"/>
                <a:gd name="connsiteX11" fmla="*/ 1535172 w 1798939"/>
                <a:gd name="connsiteY11" fmla="*/ 984344 h 1800879"/>
                <a:gd name="connsiteX12" fmla="*/ 1649520 w 1798939"/>
                <a:gd name="connsiteY12" fmla="*/ 930722 h 1800879"/>
                <a:gd name="connsiteX13" fmla="*/ 1798939 w 1798939"/>
                <a:gd name="connsiteY13" fmla="*/ 1080663 h 1800879"/>
                <a:gd name="connsiteX14" fmla="*/ 1649520 w 1798939"/>
                <a:gd name="connsiteY14" fmla="*/ 1230853 h 1800879"/>
                <a:gd name="connsiteX15" fmla="*/ 1535172 w 1798939"/>
                <a:gd name="connsiteY15" fmla="*/ 1177232 h 1800879"/>
                <a:gd name="connsiteX16" fmla="*/ 1489482 w 1798939"/>
                <a:gd name="connsiteY16" fmla="*/ 1155882 h 1800879"/>
                <a:gd name="connsiteX17" fmla="*/ 1472935 w 1798939"/>
                <a:gd name="connsiteY17" fmla="*/ 1155882 h 1800879"/>
                <a:gd name="connsiteX18" fmla="*/ 1454482 w 1798939"/>
                <a:gd name="connsiteY18" fmla="*/ 1159629 h 1800879"/>
                <a:gd name="connsiteX19" fmla="*/ 1440184 w 1798939"/>
                <a:gd name="connsiteY19" fmla="*/ 1169320 h 1800879"/>
                <a:gd name="connsiteX20" fmla="*/ 1440184 w 1798939"/>
                <a:gd name="connsiteY20" fmla="*/ 1800879 h 1800879"/>
                <a:gd name="connsiteX21" fmla="*/ 829412 w 1798939"/>
                <a:gd name="connsiteY21" fmla="*/ 1800879 h 1800879"/>
                <a:gd name="connsiteX22" fmla="*/ 844456 w 1798939"/>
                <a:gd name="connsiteY22" fmla="*/ 1781326 h 1800879"/>
                <a:gd name="connsiteX23" fmla="*/ 913600 w 1798939"/>
                <a:gd name="connsiteY23" fmla="*/ 1633875 h 1800879"/>
                <a:gd name="connsiteX24" fmla="*/ 719932 w 1798939"/>
                <a:gd name="connsiteY24" fmla="*/ 1441202 h 1800879"/>
                <a:gd name="connsiteX25" fmla="*/ 526585 w 1798939"/>
                <a:gd name="connsiteY25" fmla="*/ 1633875 h 1800879"/>
                <a:gd name="connsiteX26" fmla="*/ 595729 w 1798939"/>
                <a:gd name="connsiteY26" fmla="*/ 1781326 h 1800879"/>
                <a:gd name="connsiteX27" fmla="*/ 610684 w 1798939"/>
                <a:gd name="connsiteY27" fmla="*/ 1800879 h 1800879"/>
                <a:gd name="connsiteX28" fmla="*/ 0 w 1798939"/>
                <a:gd name="connsiteY28" fmla="*/ 1800879 h 1800879"/>
                <a:gd name="connsiteX29" fmla="*/ 0 w 1798939"/>
                <a:gd name="connsiteY29" fmla="*/ 1207562 h 1800879"/>
                <a:gd name="connsiteX30" fmla="*/ 28007 w 1798939"/>
                <a:gd name="connsiteY30" fmla="*/ 1234456 h 1800879"/>
                <a:gd name="connsiteX31" fmla="*/ 144940 w 1798939"/>
                <a:gd name="connsiteY31" fmla="*/ 1274295 h 1800879"/>
                <a:gd name="connsiteX32" fmla="*/ 337613 w 1798939"/>
                <a:gd name="connsiteY32" fmla="*/ 1080628 h 1800879"/>
                <a:gd name="connsiteX33" fmla="*/ 144940 w 1798939"/>
                <a:gd name="connsiteY33" fmla="*/ 887280 h 1800879"/>
                <a:gd name="connsiteX34" fmla="*/ 28007 w 1798939"/>
                <a:gd name="connsiteY34" fmla="*/ 927119 h 1800879"/>
                <a:gd name="connsiteX35" fmla="*/ 0 w 1798939"/>
                <a:gd name="connsiteY35" fmla="*/ 954013 h 1800879"/>
                <a:gd name="connsiteX36" fmla="*/ 0 w 1798939"/>
                <a:gd name="connsiteY36" fmla="*/ 360695 h 1800879"/>
                <a:gd name="connsiteX37" fmla="*/ 617264 w 1798939"/>
                <a:gd name="connsiteY37" fmla="*/ 360695 h 1800879"/>
                <a:gd name="connsiteX38" fmla="*/ 626193 w 1798939"/>
                <a:gd name="connsiteY38" fmla="*/ 354684 h 1800879"/>
                <a:gd name="connsiteX39" fmla="*/ 644997 w 1798939"/>
                <a:gd name="connsiteY39" fmla="*/ 309457 h 1800879"/>
                <a:gd name="connsiteX40" fmla="*/ 623648 w 1798939"/>
                <a:gd name="connsiteY40" fmla="*/ 263767 h 1800879"/>
                <a:gd name="connsiteX41" fmla="*/ 570027 w 1798939"/>
                <a:gd name="connsiteY41" fmla="*/ 149418 h 1800879"/>
                <a:gd name="connsiteX42" fmla="*/ 719968 w 1798939"/>
                <a:gd name="connsiteY42" fmla="*/ 0 h 180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98939" h="1800879">
                  <a:moveTo>
                    <a:pt x="719968" y="0"/>
                  </a:moveTo>
                  <a:cubicBezTo>
                    <a:pt x="802883" y="0"/>
                    <a:pt x="870158" y="66930"/>
                    <a:pt x="870158" y="149418"/>
                  </a:cubicBezTo>
                  <a:cubicBezTo>
                    <a:pt x="870158" y="193380"/>
                    <a:pt x="850546" y="235365"/>
                    <a:pt x="816536" y="263767"/>
                  </a:cubicBezTo>
                  <a:cubicBezTo>
                    <a:pt x="802883" y="275127"/>
                    <a:pt x="795187" y="291922"/>
                    <a:pt x="795187" y="309457"/>
                  </a:cubicBezTo>
                  <a:lnTo>
                    <a:pt x="795187" y="326004"/>
                  </a:lnTo>
                  <a:cubicBezTo>
                    <a:pt x="795187" y="339093"/>
                    <a:pt x="800525" y="350948"/>
                    <a:pt x="809151" y="359530"/>
                  </a:cubicBezTo>
                  <a:lnTo>
                    <a:pt x="810887" y="360695"/>
                  </a:lnTo>
                  <a:lnTo>
                    <a:pt x="1440184" y="360695"/>
                  </a:lnTo>
                  <a:lnTo>
                    <a:pt x="1440184" y="980841"/>
                  </a:lnTo>
                  <a:lnTo>
                    <a:pt x="1444255" y="986888"/>
                  </a:lnTo>
                  <a:cubicBezTo>
                    <a:pt x="1455832" y="998494"/>
                    <a:pt x="1471824" y="1005693"/>
                    <a:pt x="1489482" y="1005693"/>
                  </a:cubicBezTo>
                  <a:cubicBezTo>
                    <a:pt x="1507017" y="1005693"/>
                    <a:pt x="1523811" y="997749"/>
                    <a:pt x="1535172" y="984344"/>
                  </a:cubicBezTo>
                  <a:cubicBezTo>
                    <a:pt x="1563574" y="950334"/>
                    <a:pt x="1605559" y="930722"/>
                    <a:pt x="1649520" y="930722"/>
                  </a:cubicBezTo>
                  <a:cubicBezTo>
                    <a:pt x="1732009" y="930722"/>
                    <a:pt x="1798939" y="997749"/>
                    <a:pt x="1798939" y="1080663"/>
                  </a:cubicBezTo>
                  <a:cubicBezTo>
                    <a:pt x="1798939" y="1163578"/>
                    <a:pt x="1732009" y="1230853"/>
                    <a:pt x="1649520" y="1230853"/>
                  </a:cubicBezTo>
                  <a:cubicBezTo>
                    <a:pt x="1605559" y="1230853"/>
                    <a:pt x="1563574" y="1211241"/>
                    <a:pt x="1535172" y="1177232"/>
                  </a:cubicBezTo>
                  <a:cubicBezTo>
                    <a:pt x="1523811" y="1163578"/>
                    <a:pt x="1507017" y="1155882"/>
                    <a:pt x="1489482" y="1155882"/>
                  </a:cubicBezTo>
                  <a:lnTo>
                    <a:pt x="1472935" y="1155882"/>
                  </a:lnTo>
                  <a:cubicBezTo>
                    <a:pt x="1466390" y="1155882"/>
                    <a:pt x="1460154" y="1157217"/>
                    <a:pt x="1454482" y="1159629"/>
                  </a:cubicBezTo>
                  <a:lnTo>
                    <a:pt x="1440184" y="1169320"/>
                  </a:lnTo>
                  <a:lnTo>
                    <a:pt x="1440184" y="1800879"/>
                  </a:lnTo>
                  <a:lnTo>
                    <a:pt x="829412" y="1800879"/>
                  </a:lnTo>
                  <a:lnTo>
                    <a:pt x="844456" y="1781326"/>
                  </a:lnTo>
                  <a:cubicBezTo>
                    <a:pt x="888311" y="1744702"/>
                    <a:pt x="913600" y="1690562"/>
                    <a:pt x="913600" y="1633875"/>
                  </a:cubicBezTo>
                  <a:cubicBezTo>
                    <a:pt x="913600" y="1527507"/>
                    <a:pt x="826849" y="1441202"/>
                    <a:pt x="719932" y="1441202"/>
                  </a:cubicBezTo>
                  <a:cubicBezTo>
                    <a:pt x="613015" y="1441202"/>
                    <a:pt x="526585" y="1527507"/>
                    <a:pt x="526585" y="1633875"/>
                  </a:cubicBezTo>
                  <a:cubicBezTo>
                    <a:pt x="526585" y="1690562"/>
                    <a:pt x="551874" y="1744702"/>
                    <a:pt x="595729" y="1781326"/>
                  </a:cubicBezTo>
                  <a:lnTo>
                    <a:pt x="610684" y="1800879"/>
                  </a:lnTo>
                  <a:lnTo>
                    <a:pt x="0" y="1800879"/>
                  </a:lnTo>
                  <a:lnTo>
                    <a:pt x="0" y="1207562"/>
                  </a:lnTo>
                  <a:lnTo>
                    <a:pt x="28007" y="1234456"/>
                  </a:lnTo>
                  <a:cubicBezTo>
                    <a:pt x="61342" y="1260070"/>
                    <a:pt x="102424" y="1274295"/>
                    <a:pt x="144940" y="1274295"/>
                  </a:cubicBezTo>
                  <a:cubicBezTo>
                    <a:pt x="251308" y="1274295"/>
                    <a:pt x="337613" y="1187545"/>
                    <a:pt x="337613" y="1080628"/>
                  </a:cubicBezTo>
                  <a:cubicBezTo>
                    <a:pt x="337613" y="973710"/>
                    <a:pt x="251308" y="887280"/>
                    <a:pt x="144940" y="887280"/>
                  </a:cubicBezTo>
                  <a:cubicBezTo>
                    <a:pt x="102424" y="887280"/>
                    <a:pt x="61342" y="901505"/>
                    <a:pt x="28007" y="927119"/>
                  </a:cubicBezTo>
                  <a:lnTo>
                    <a:pt x="0" y="954013"/>
                  </a:lnTo>
                  <a:lnTo>
                    <a:pt x="0" y="360695"/>
                  </a:lnTo>
                  <a:lnTo>
                    <a:pt x="617264" y="360695"/>
                  </a:lnTo>
                  <a:lnTo>
                    <a:pt x="626193" y="354684"/>
                  </a:lnTo>
                  <a:cubicBezTo>
                    <a:pt x="637798" y="343107"/>
                    <a:pt x="644997" y="327115"/>
                    <a:pt x="644997" y="309457"/>
                  </a:cubicBezTo>
                  <a:cubicBezTo>
                    <a:pt x="644997" y="291922"/>
                    <a:pt x="637054" y="275127"/>
                    <a:pt x="623648" y="263767"/>
                  </a:cubicBezTo>
                  <a:cubicBezTo>
                    <a:pt x="589638" y="235365"/>
                    <a:pt x="570027" y="193380"/>
                    <a:pt x="570027" y="149418"/>
                  </a:cubicBezTo>
                  <a:cubicBezTo>
                    <a:pt x="570027" y="66930"/>
                    <a:pt x="637054" y="0"/>
                    <a:pt x="719968" y="0"/>
                  </a:cubicBezTo>
                  <a:close/>
                </a:path>
              </a:pathLst>
            </a:custGeom>
            <a:solidFill>
              <a:schemeClr val="accent2"/>
            </a:solidFill>
            <a:ln w="0">
              <a:noFill/>
              <a:prstDash val="solid"/>
              <a:round/>
              <a:headEnd/>
              <a:tailEnd/>
            </a:ln>
            <a:sp3d extrusionH="381000" prstMaterial="matte"/>
          </p:spPr>
          <p:txBody>
            <a:bodyPr vert="horz" wrap="square" lIns="91440" tIns="45720" rIns="91440" bIns="45720"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2" name="手繪多邊形 11"/>
            <p:cNvSpPr>
              <a:spLocks/>
            </p:cNvSpPr>
            <p:nvPr/>
          </p:nvSpPr>
          <p:spPr bwMode="auto">
            <a:xfrm rot="2700000">
              <a:off x="2041195" y="2249473"/>
              <a:ext cx="2329401" cy="2331913"/>
            </a:xfrm>
            <a:custGeom>
              <a:avLst/>
              <a:gdLst>
                <a:gd name="connsiteX0" fmla="*/ 719968 w 1798939"/>
                <a:gd name="connsiteY0" fmla="*/ 0 h 1800879"/>
                <a:gd name="connsiteX1" fmla="*/ 870158 w 1798939"/>
                <a:gd name="connsiteY1" fmla="*/ 149418 h 1800879"/>
                <a:gd name="connsiteX2" fmla="*/ 816536 w 1798939"/>
                <a:gd name="connsiteY2" fmla="*/ 263767 h 1800879"/>
                <a:gd name="connsiteX3" fmla="*/ 795187 w 1798939"/>
                <a:gd name="connsiteY3" fmla="*/ 309457 h 1800879"/>
                <a:gd name="connsiteX4" fmla="*/ 795187 w 1798939"/>
                <a:gd name="connsiteY4" fmla="*/ 326004 h 1800879"/>
                <a:gd name="connsiteX5" fmla="*/ 809151 w 1798939"/>
                <a:gd name="connsiteY5" fmla="*/ 359530 h 1800879"/>
                <a:gd name="connsiteX6" fmla="*/ 810887 w 1798939"/>
                <a:gd name="connsiteY6" fmla="*/ 360695 h 1800879"/>
                <a:gd name="connsiteX7" fmla="*/ 1440184 w 1798939"/>
                <a:gd name="connsiteY7" fmla="*/ 360695 h 1800879"/>
                <a:gd name="connsiteX8" fmla="*/ 1440184 w 1798939"/>
                <a:gd name="connsiteY8" fmla="*/ 980841 h 1800879"/>
                <a:gd name="connsiteX9" fmla="*/ 1444255 w 1798939"/>
                <a:gd name="connsiteY9" fmla="*/ 986888 h 1800879"/>
                <a:gd name="connsiteX10" fmla="*/ 1489482 w 1798939"/>
                <a:gd name="connsiteY10" fmla="*/ 1005693 h 1800879"/>
                <a:gd name="connsiteX11" fmla="*/ 1535172 w 1798939"/>
                <a:gd name="connsiteY11" fmla="*/ 984344 h 1800879"/>
                <a:gd name="connsiteX12" fmla="*/ 1649520 w 1798939"/>
                <a:gd name="connsiteY12" fmla="*/ 930722 h 1800879"/>
                <a:gd name="connsiteX13" fmla="*/ 1798939 w 1798939"/>
                <a:gd name="connsiteY13" fmla="*/ 1080663 h 1800879"/>
                <a:gd name="connsiteX14" fmla="*/ 1649520 w 1798939"/>
                <a:gd name="connsiteY14" fmla="*/ 1230853 h 1800879"/>
                <a:gd name="connsiteX15" fmla="*/ 1535172 w 1798939"/>
                <a:gd name="connsiteY15" fmla="*/ 1177232 h 1800879"/>
                <a:gd name="connsiteX16" fmla="*/ 1489482 w 1798939"/>
                <a:gd name="connsiteY16" fmla="*/ 1155882 h 1800879"/>
                <a:gd name="connsiteX17" fmla="*/ 1472935 w 1798939"/>
                <a:gd name="connsiteY17" fmla="*/ 1155882 h 1800879"/>
                <a:gd name="connsiteX18" fmla="*/ 1454482 w 1798939"/>
                <a:gd name="connsiteY18" fmla="*/ 1159629 h 1800879"/>
                <a:gd name="connsiteX19" fmla="*/ 1440184 w 1798939"/>
                <a:gd name="connsiteY19" fmla="*/ 1169320 h 1800879"/>
                <a:gd name="connsiteX20" fmla="*/ 1440184 w 1798939"/>
                <a:gd name="connsiteY20" fmla="*/ 1800879 h 1800879"/>
                <a:gd name="connsiteX21" fmla="*/ 829412 w 1798939"/>
                <a:gd name="connsiteY21" fmla="*/ 1800879 h 1800879"/>
                <a:gd name="connsiteX22" fmla="*/ 844456 w 1798939"/>
                <a:gd name="connsiteY22" fmla="*/ 1781326 h 1800879"/>
                <a:gd name="connsiteX23" fmla="*/ 913600 w 1798939"/>
                <a:gd name="connsiteY23" fmla="*/ 1633875 h 1800879"/>
                <a:gd name="connsiteX24" fmla="*/ 719932 w 1798939"/>
                <a:gd name="connsiteY24" fmla="*/ 1441202 h 1800879"/>
                <a:gd name="connsiteX25" fmla="*/ 526585 w 1798939"/>
                <a:gd name="connsiteY25" fmla="*/ 1633875 h 1800879"/>
                <a:gd name="connsiteX26" fmla="*/ 595729 w 1798939"/>
                <a:gd name="connsiteY26" fmla="*/ 1781326 h 1800879"/>
                <a:gd name="connsiteX27" fmla="*/ 610684 w 1798939"/>
                <a:gd name="connsiteY27" fmla="*/ 1800879 h 1800879"/>
                <a:gd name="connsiteX28" fmla="*/ 0 w 1798939"/>
                <a:gd name="connsiteY28" fmla="*/ 1800879 h 1800879"/>
                <a:gd name="connsiteX29" fmla="*/ 0 w 1798939"/>
                <a:gd name="connsiteY29" fmla="*/ 1207562 h 1800879"/>
                <a:gd name="connsiteX30" fmla="*/ 28007 w 1798939"/>
                <a:gd name="connsiteY30" fmla="*/ 1234456 h 1800879"/>
                <a:gd name="connsiteX31" fmla="*/ 144940 w 1798939"/>
                <a:gd name="connsiteY31" fmla="*/ 1274295 h 1800879"/>
                <a:gd name="connsiteX32" fmla="*/ 337613 w 1798939"/>
                <a:gd name="connsiteY32" fmla="*/ 1080628 h 1800879"/>
                <a:gd name="connsiteX33" fmla="*/ 144940 w 1798939"/>
                <a:gd name="connsiteY33" fmla="*/ 887280 h 1800879"/>
                <a:gd name="connsiteX34" fmla="*/ 28007 w 1798939"/>
                <a:gd name="connsiteY34" fmla="*/ 927119 h 1800879"/>
                <a:gd name="connsiteX35" fmla="*/ 0 w 1798939"/>
                <a:gd name="connsiteY35" fmla="*/ 954013 h 1800879"/>
                <a:gd name="connsiteX36" fmla="*/ 0 w 1798939"/>
                <a:gd name="connsiteY36" fmla="*/ 360695 h 1800879"/>
                <a:gd name="connsiteX37" fmla="*/ 617264 w 1798939"/>
                <a:gd name="connsiteY37" fmla="*/ 360695 h 1800879"/>
                <a:gd name="connsiteX38" fmla="*/ 626193 w 1798939"/>
                <a:gd name="connsiteY38" fmla="*/ 354684 h 1800879"/>
                <a:gd name="connsiteX39" fmla="*/ 644997 w 1798939"/>
                <a:gd name="connsiteY39" fmla="*/ 309457 h 1800879"/>
                <a:gd name="connsiteX40" fmla="*/ 623648 w 1798939"/>
                <a:gd name="connsiteY40" fmla="*/ 263767 h 1800879"/>
                <a:gd name="connsiteX41" fmla="*/ 570027 w 1798939"/>
                <a:gd name="connsiteY41" fmla="*/ 149418 h 1800879"/>
                <a:gd name="connsiteX42" fmla="*/ 719968 w 1798939"/>
                <a:gd name="connsiteY42" fmla="*/ 0 h 180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98939" h="1800879">
                  <a:moveTo>
                    <a:pt x="719968" y="0"/>
                  </a:moveTo>
                  <a:cubicBezTo>
                    <a:pt x="802883" y="0"/>
                    <a:pt x="870158" y="66930"/>
                    <a:pt x="870158" y="149418"/>
                  </a:cubicBezTo>
                  <a:cubicBezTo>
                    <a:pt x="870158" y="193380"/>
                    <a:pt x="850546" y="235365"/>
                    <a:pt x="816536" y="263767"/>
                  </a:cubicBezTo>
                  <a:cubicBezTo>
                    <a:pt x="802883" y="275127"/>
                    <a:pt x="795187" y="291922"/>
                    <a:pt x="795187" y="309457"/>
                  </a:cubicBezTo>
                  <a:lnTo>
                    <a:pt x="795187" y="326004"/>
                  </a:lnTo>
                  <a:cubicBezTo>
                    <a:pt x="795187" y="339093"/>
                    <a:pt x="800525" y="350948"/>
                    <a:pt x="809151" y="359530"/>
                  </a:cubicBezTo>
                  <a:lnTo>
                    <a:pt x="810887" y="360695"/>
                  </a:lnTo>
                  <a:lnTo>
                    <a:pt x="1440184" y="360695"/>
                  </a:lnTo>
                  <a:lnTo>
                    <a:pt x="1440184" y="980841"/>
                  </a:lnTo>
                  <a:lnTo>
                    <a:pt x="1444255" y="986888"/>
                  </a:lnTo>
                  <a:cubicBezTo>
                    <a:pt x="1455832" y="998494"/>
                    <a:pt x="1471824" y="1005693"/>
                    <a:pt x="1489482" y="1005693"/>
                  </a:cubicBezTo>
                  <a:cubicBezTo>
                    <a:pt x="1507017" y="1005693"/>
                    <a:pt x="1523811" y="997749"/>
                    <a:pt x="1535172" y="984344"/>
                  </a:cubicBezTo>
                  <a:cubicBezTo>
                    <a:pt x="1563574" y="950334"/>
                    <a:pt x="1605559" y="930722"/>
                    <a:pt x="1649520" y="930722"/>
                  </a:cubicBezTo>
                  <a:cubicBezTo>
                    <a:pt x="1732009" y="930722"/>
                    <a:pt x="1798939" y="997749"/>
                    <a:pt x="1798939" y="1080663"/>
                  </a:cubicBezTo>
                  <a:cubicBezTo>
                    <a:pt x="1798939" y="1163578"/>
                    <a:pt x="1732009" y="1230853"/>
                    <a:pt x="1649520" y="1230853"/>
                  </a:cubicBezTo>
                  <a:cubicBezTo>
                    <a:pt x="1605559" y="1230853"/>
                    <a:pt x="1563574" y="1211241"/>
                    <a:pt x="1535172" y="1177232"/>
                  </a:cubicBezTo>
                  <a:cubicBezTo>
                    <a:pt x="1523811" y="1163578"/>
                    <a:pt x="1507017" y="1155882"/>
                    <a:pt x="1489482" y="1155882"/>
                  </a:cubicBezTo>
                  <a:lnTo>
                    <a:pt x="1472935" y="1155882"/>
                  </a:lnTo>
                  <a:cubicBezTo>
                    <a:pt x="1466390" y="1155882"/>
                    <a:pt x="1460154" y="1157217"/>
                    <a:pt x="1454482" y="1159629"/>
                  </a:cubicBezTo>
                  <a:lnTo>
                    <a:pt x="1440184" y="1169320"/>
                  </a:lnTo>
                  <a:lnTo>
                    <a:pt x="1440184" y="1800879"/>
                  </a:lnTo>
                  <a:lnTo>
                    <a:pt x="829412" y="1800879"/>
                  </a:lnTo>
                  <a:lnTo>
                    <a:pt x="844456" y="1781326"/>
                  </a:lnTo>
                  <a:cubicBezTo>
                    <a:pt x="888311" y="1744702"/>
                    <a:pt x="913600" y="1690562"/>
                    <a:pt x="913600" y="1633875"/>
                  </a:cubicBezTo>
                  <a:cubicBezTo>
                    <a:pt x="913600" y="1527507"/>
                    <a:pt x="826849" y="1441202"/>
                    <a:pt x="719932" y="1441202"/>
                  </a:cubicBezTo>
                  <a:cubicBezTo>
                    <a:pt x="613015" y="1441202"/>
                    <a:pt x="526585" y="1527507"/>
                    <a:pt x="526585" y="1633875"/>
                  </a:cubicBezTo>
                  <a:cubicBezTo>
                    <a:pt x="526585" y="1690562"/>
                    <a:pt x="551874" y="1744702"/>
                    <a:pt x="595729" y="1781326"/>
                  </a:cubicBezTo>
                  <a:lnTo>
                    <a:pt x="610684" y="1800879"/>
                  </a:lnTo>
                  <a:lnTo>
                    <a:pt x="0" y="1800879"/>
                  </a:lnTo>
                  <a:lnTo>
                    <a:pt x="0" y="1207562"/>
                  </a:lnTo>
                  <a:lnTo>
                    <a:pt x="28007" y="1234456"/>
                  </a:lnTo>
                  <a:cubicBezTo>
                    <a:pt x="61342" y="1260070"/>
                    <a:pt x="102424" y="1274295"/>
                    <a:pt x="144940" y="1274295"/>
                  </a:cubicBezTo>
                  <a:cubicBezTo>
                    <a:pt x="251308" y="1274295"/>
                    <a:pt x="337613" y="1187545"/>
                    <a:pt x="337613" y="1080628"/>
                  </a:cubicBezTo>
                  <a:cubicBezTo>
                    <a:pt x="337613" y="973710"/>
                    <a:pt x="251308" y="887280"/>
                    <a:pt x="144940" y="887280"/>
                  </a:cubicBezTo>
                  <a:cubicBezTo>
                    <a:pt x="102424" y="887280"/>
                    <a:pt x="61342" y="901505"/>
                    <a:pt x="28007" y="927119"/>
                  </a:cubicBezTo>
                  <a:lnTo>
                    <a:pt x="0" y="954013"/>
                  </a:lnTo>
                  <a:lnTo>
                    <a:pt x="0" y="360695"/>
                  </a:lnTo>
                  <a:lnTo>
                    <a:pt x="617264" y="360695"/>
                  </a:lnTo>
                  <a:lnTo>
                    <a:pt x="626193" y="354684"/>
                  </a:lnTo>
                  <a:cubicBezTo>
                    <a:pt x="637798" y="343107"/>
                    <a:pt x="644997" y="327115"/>
                    <a:pt x="644997" y="309457"/>
                  </a:cubicBezTo>
                  <a:cubicBezTo>
                    <a:pt x="644997" y="291922"/>
                    <a:pt x="637054" y="275127"/>
                    <a:pt x="623648" y="263767"/>
                  </a:cubicBezTo>
                  <a:cubicBezTo>
                    <a:pt x="589638" y="235365"/>
                    <a:pt x="570027" y="193380"/>
                    <a:pt x="570027" y="149418"/>
                  </a:cubicBezTo>
                  <a:cubicBezTo>
                    <a:pt x="570027" y="66930"/>
                    <a:pt x="637054" y="0"/>
                    <a:pt x="719968" y="0"/>
                  </a:cubicBezTo>
                  <a:close/>
                </a:path>
              </a:pathLst>
            </a:custGeom>
            <a:solidFill>
              <a:schemeClr val="accent3"/>
            </a:solidFill>
            <a:ln w="0">
              <a:noFill/>
              <a:prstDash val="solid"/>
              <a:round/>
              <a:headEnd/>
              <a:tailEnd/>
            </a:ln>
            <a:sp3d extrusionH="381000" prstMaterial="matte"/>
          </p:spPr>
          <p:txBody>
            <a:bodyPr vert="horz" wrap="square" lIns="91440" tIns="45720" rIns="91440" bIns="45720"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3" name="手繪多邊形 12"/>
            <p:cNvSpPr>
              <a:spLocks/>
            </p:cNvSpPr>
            <p:nvPr/>
          </p:nvSpPr>
          <p:spPr bwMode="auto">
            <a:xfrm rot="2700000">
              <a:off x="3420870" y="3629148"/>
              <a:ext cx="2329401" cy="2331913"/>
            </a:xfrm>
            <a:custGeom>
              <a:avLst/>
              <a:gdLst>
                <a:gd name="connsiteX0" fmla="*/ 719968 w 1798939"/>
                <a:gd name="connsiteY0" fmla="*/ 0 h 1800879"/>
                <a:gd name="connsiteX1" fmla="*/ 870158 w 1798939"/>
                <a:gd name="connsiteY1" fmla="*/ 149418 h 1800879"/>
                <a:gd name="connsiteX2" fmla="*/ 816536 w 1798939"/>
                <a:gd name="connsiteY2" fmla="*/ 263767 h 1800879"/>
                <a:gd name="connsiteX3" fmla="*/ 795187 w 1798939"/>
                <a:gd name="connsiteY3" fmla="*/ 309457 h 1800879"/>
                <a:gd name="connsiteX4" fmla="*/ 795187 w 1798939"/>
                <a:gd name="connsiteY4" fmla="*/ 326004 h 1800879"/>
                <a:gd name="connsiteX5" fmla="*/ 809151 w 1798939"/>
                <a:gd name="connsiteY5" fmla="*/ 359530 h 1800879"/>
                <a:gd name="connsiteX6" fmla="*/ 810887 w 1798939"/>
                <a:gd name="connsiteY6" fmla="*/ 360695 h 1800879"/>
                <a:gd name="connsiteX7" fmla="*/ 1440184 w 1798939"/>
                <a:gd name="connsiteY7" fmla="*/ 360695 h 1800879"/>
                <a:gd name="connsiteX8" fmla="*/ 1440184 w 1798939"/>
                <a:gd name="connsiteY8" fmla="*/ 980841 h 1800879"/>
                <a:gd name="connsiteX9" fmla="*/ 1444255 w 1798939"/>
                <a:gd name="connsiteY9" fmla="*/ 986888 h 1800879"/>
                <a:gd name="connsiteX10" fmla="*/ 1489482 w 1798939"/>
                <a:gd name="connsiteY10" fmla="*/ 1005693 h 1800879"/>
                <a:gd name="connsiteX11" fmla="*/ 1535172 w 1798939"/>
                <a:gd name="connsiteY11" fmla="*/ 984344 h 1800879"/>
                <a:gd name="connsiteX12" fmla="*/ 1649520 w 1798939"/>
                <a:gd name="connsiteY12" fmla="*/ 930722 h 1800879"/>
                <a:gd name="connsiteX13" fmla="*/ 1798939 w 1798939"/>
                <a:gd name="connsiteY13" fmla="*/ 1080663 h 1800879"/>
                <a:gd name="connsiteX14" fmla="*/ 1649520 w 1798939"/>
                <a:gd name="connsiteY14" fmla="*/ 1230853 h 1800879"/>
                <a:gd name="connsiteX15" fmla="*/ 1535172 w 1798939"/>
                <a:gd name="connsiteY15" fmla="*/ 1177232 h 1800879"/>
                <a:gd name="connsiteX16" fmla="*/ 1489482 w 1798939"/>
                <a:gd name="connsiteY16" fmla="*/ 1155882 h 1800879"/>
                <a:gd name="connsiteX17" fmla="*/ 1472935 w 1798939"/>
                <a:gd name="connsiteY17" fmla="*/ 1155882 h 1800879"/>
                <a:gd name="connsiteX18" fmla="*/ 1454482 w 1798939"/>
                <a:gd name="connsiteY18" fmla="*/ 1159629 h 1800879"/>
                <a:gd name="connsiteX19" fmla="*/ 1440184 w 1798939"/>
                <a:gd name="connsiteY19" fmla="*/ 1169320 h 1800879"/>
                <a:gd name="connsiteX20" fmla="*/ 1440184 w 1798939"/>
                <a:gd name="connsiteY20" fmla="*/ 1800879 h 1800879"/>
                <a:gd name="connsiteX21" fmla="*/ 829412 w 1798939"/>
                <a:gd name="connsiteY21" fmla="*/ 1800879 h 1800879"/>
                <a:gd name="connsiteX22" fmla="*/ 844456 w 1798939"/>
                <a:gd name="connsiteY22" fmla="*/ 1781326 h 1800879"/>
                <a:gd name="connsiteX23" fmla="*/ 913600 w 1798939"/>
                <a:gd name="connsiteY23" fmla="*/ 1633875 h 1800879"/>
                <a:gd name="connsiteX24" fmla="*/ 719932 w 1798939"/>
                <a:gd name="connsiteY24" fmla="*/ 1441202 h 1800879"/>
                <a:gd name="connsiteX25" fmla="*/ 526585 w 1798939"/>
                <a:gd name="connsiteY25" fmla="*/ 1633875 h 1800879"/>
                <a:gd name="connsiteX26" fmla="*/ 595729 w 1798939"/>
                <a:gd name="connsiteY26" fmla="*/ 1781326 h 1800879"/>
                <a:gd name="connsiteX27" fmla="*/ 610684 w 1798939"/>
                <a:gd name="connsiteY27" fmla="*/ 1800879 h 1800879"/>
                <a:gd name="connsiteX28" fmla="*/ 0 w 1798939"/>
                <a:gd name="connsiteY28" fmla="*/ 1800879 h 1800879"/>
                <a:gd name="connsiteX29" fmla="*/ 0 w 1798939"/>
                <a:gd name="connsiteY29" fmla="*/ 1207562 h 1800879"/>
                <a:gd name="connsiteX30" fmla="*/ 28007 w 1798939"/>
                <a:gd name="connsiteY30" fmla="*/ 1234456 h 1800879"/>
                <a:gd name="connsiteX31" fmla="*/ 144940 w 1798939"/>
                <a:gd name="connsiteY31" fmla="*/ 1274295 h 1800879"/>
                <a:gd name="connsiteX32" fmla="*/ 337613 w 1798939"/>
                <a:gd name="connsiteY32" fmla="*/ 1080628 h 1800879"/>
                <a:gd name="connsiteX33" fmla="*/ 144940 w 1798939"/>
                <a:gd name="connsiteY33" fmla="*/ 887280 h 1800879"/>
                <a:gd name="connsiteX34" fmla="*/ 28007 w 1798939"/>
                <a:gd name="connsiteY34" fmla="*/ 927119 h 1800879"/>
                <a:gd name="connsiteX35" fmla="*/ 0 w 1798939"/>
                <a:gd name="connsiteY35" fmla="*/ 954013 h 1800879"/>
                <a:gd name="connsiteX36" fmla="*/ 0 w 1798939"/>
                <a:gd name="connsiteY36" fmla="*/ 360695 h 1800879"/>
                <a:gd name="connsiteX37" fmla="*/ 617264 w 1798939"/>
                <a:gd name="connsiteY37" fmla="*/ 360695 h 1800879"/>
                <a:gd name="connsiteX38" fmla="*/ 626193 w 1798939"/>
                <a:gd name="connsiteY38" fmla="*/ 354684 h 1800879"/>
                <a:gd name="connsiteX39" fmla="*/ 644997 w 1798939"/>
                <a:gd name="connsiteY39" fmla="*/ 309457 h 1800879"/>
                <a:gd name="connsiteX40" fmla="*/ 623648 w 1798939"/>
                <a:gd name="connsiteY40" fmla="*/ 263767 h 1800879"/>
                <a:gd name="connsiteX41" fmla="*/ 570027 w 1798939"/>
                <a:gd name="connsiteY41" fmla="*/ 149418 h 1800879"/>
                <a:gd name="connsiteX42" fmla="*/ 719968 w 1798939"/>
                <a:gd name="connsiteY42" fmla="*/ 0 h 180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98939" h="1800879">
                  <a:moveTo>
                    <a:pt x="719968" y="0"/>
                  </a:moveTo>
                  <a:cubicBezTo>
                    <a:pt x="802883" y="0"/>
                    <a:pt x="870158" y="66930"/>
                    <a:pt x="870158" y="149418"/>
                  </a:cubicBezTo>
                  <a:cubicBezTo>
                    <a:pt x="870158" y="193380"/>
                    <a:pt x="850546" y="235365"/>
                    <a:pt x="816536" y="263767"/>
                  </a:cubicBezTo>
                  <a:cubicBezTo>
                    <a:pt x="802883" y="275127"/>
                    <a:pt x="795187" y="291922"/>
                    <a:pt x="795187" y="309457"/>
                  </a:cubicBezTo>
                  <a:lnTo>
                    <a:pt x="795187" y="326004"/>
                  </a:lnTo>
                  <a:cubicBezTo>
                    <a:pt x="795187" y="339093"/>
                    <a:pt x="800525" y="350948"/>
                    <a:pt x="809151" y="359530"/>
                  </a:cubicBezTo>
                  <a:lnTo>
                    <a:pt x="810887" y="360695"/>
                  </a:lnTo>
                  <a:lnTo>
                    <a:pt x="1440184" y="360695"/>
                  </a:lnTo>
                  <a:lnTo>
                    <a:pt x="1440184" y="980841"/>
                  </a:lnTo>
                  <a:lnTo>
                    <a:pt x="1444255" y="986888"/>
                  </a:lnTo>
                  <a:cubicBezTo>
                    <a:pt x="1455832" y="998494"/>
                    <a:pt x="1471824" y="1005693"/>
                    <a:pt x="1489482" y="1005693"/>
                  </a:cubicBezTo>
                  <a:cubicBezTo>
                    <a:pt x="1507017" y="1005693"/>
                    <a:pt x="1523811" y="997749"/>
                    <a:pt x="1535172" y="984344"/>
                  </a:cubicBezTo>
                  <a:cubicBezTo>
                    <a:pt x="1563574" y="950334"/>
                    <a:pt x="1605559" y="930722"/>
                    <a:pt x="1649520" y="930722"/>
                  </a:cubicBezTo>
                  <a:cubicBezTo>
                    <a:pt x="1732009" y="930722"/>
                    <a:pt x="1798939" y="997749"/>
                    <a:pt x="1798939" y="1080663"/>
                  </a:cubicBezTo>
                  <a:cubicBezTo>
                    <a:pt x="1798939" y="1163578"/>
                    <a:pt x="1732009" y="1230853"/>
                    <a:pt x="1649520" y="1230853"/>
                  </a:cubicBezTo>
                  <a:cubicBezTo>
                    <a:pt x="1605559" y="1230853"/>
                    <a:pt x="1563574" y="1211241"/>
                    <a:pt x="1535172" y="1177232"/>
                  </a:cubicBezTo>
                  <a:cubicBezTo>
                    <a:pt x="1523811" y="1163578"/>
                    <a:pt x="1507017" y="1155882"/>
                    <a:pt x="1489482" y="1155882"/>
                  </a:cubicBezTo>
                  <a:lnTo>
                    <a:pt x="1472935" y="1155882"/>
                  </a:lnTo>
                  <a:cubicBezTo>
                    <a:pt x="1466390" y="1155882"/>
                    <a:pt x="1460154" y="1157217"/>
                    <a:pt x="1454482" y="1159629"/>
                  </a:cubicBezTo>
                  <a:lnTo>
                    <a:pt x="1440184" y="1169320"/>
                  </a:lnTo>
                  <a:lnTo>
                    <a:pt x="1440184" y="1800879"/>
                  </a:lnTo>
                  <a:lnTo>
                    <a:pt x="829412" y="1800879"/>
                  </a:lnTo>
                  <a:lnTo>
                    <a:pt x="844456" y="1781326"/>
                  </a:lnTo>
                  <a:cubicBezTo>
                    <a:pt x="888311" y="1744702"/>
                    <a:pt x="913600" y="1690562"/>
                    <a:pt x="913600" y="1633875"/>
                  </a:cubicBezTo>
                  <a:cubicBezTo>
                    <a:pt x="913600" y="1527507"/>
                    <a:pt x="826849" y="1441202"/>
                    <a:pt x="719932" y="1441202"/>
                  </a:cubicBezTo>
                  <a:cubicBezTo>
                    <a:pt x="613015" y="1441202"/>
                    <a:pt x="526585" y="1527507"/>
                    <a:pt x="526585" y="1633875"/>
                  </a:cubicBezTo>
                  <a:cubicBezTo>
                    <a:pt x="526585" y="1690562"/>
                    <a:pt x="551874" y="1744702"/>
                    <a:pt x="595729" y="1781326"/>
                  </a:cubicBezTo>
                  <a:lnTo>
                    <a:pt x="610684" y="1800879"/>
                  </a:lnTo>
                  <a:lnTo>
                    <a:pt x="0" y="1800879"/>
                  </a:lnTo>
                  <a:lnTo>
                    <a:pt x="0" y="1207562"/>
                  </a:lnTo>
                  <a:lnTo>
                    <a:pt x="28007" y="1234456"/>
                  </a:lnTo>
                  <a:cubicBezTo>
                    <a:pt x="61342" y="1260070"/>
                    <a:pt x="102424" y="1274295"/>
                    <a:pt x="144940" y="1274295"/>
                  </a:cubicBezTo>
                  <a:cubicBezTo>
                    <a:pt x="251308" y="1274295"/>
                    <a:pt x="337613" y="1187545"/>
                    <a:pt x="337613" y="1080628"/>
                  </a:cubicBezTo>
                  <a:cubicBezTo>
                    <a:pt x="337613" y="973710"/>
                    <a:pt x="251308" y="887280"/>
                    <a:pt x="144940" y="887280"/>
                  </a:cubicBezTo>
                  <a:cubicBezTo>
                    <a:pt x="102424" y="887280"/>
                    <a:pt x="61342" y="901505"/>
                    <a:pt x="28007" y="927119"/>
                  </a:cubicBezTo>
                  <a:lnTo>
                    <a:pt x="0" y="954013"/>
                  </a:lnTo>
                  <a:lnTo>
                    <a:pt x="0" y="360695"/>
                  </a:lnTo>
                  <a:lnTo>
                    <a:pt x="617264" y="360695"/>
                  </a:lnTo>
                  <a:lnTo>
                    <a:pt x="626193" y="354684"/>
                  </a:lnTo>
                  <a:cubicBezTo>
                    <a:pt x="637798" y="343107"/>
                    <a:pt x="644997" y="327115"/>
                    <a:pt x="644997" y="309457"/>
                  </a:cubicBezTo>
                  <a:cubicBezTo>
                    <a:pt x="644997" y="291922"/>
                    <a:pt x="637054" y="275127"/>
                    <a:pt x="623648" y="263767"/>
                  </a:cubicBezTo>
                  <a:cubicBezTo>
                    <a:pt x="589638" y="235365"/>
                    <a:pt x="570027" y="193380"/>
                    <a:pt x="570027" y="149418"/>
                  </a:cubicBezTo>
                  <a:cubicBezTo>
                    <a:pt x="570027" y="66930"/>
                    <a:pt x="637054" y="0"/>
                    <a:pt x="719968" y="0"/>
                  </a:cubicBezTo>
                  <a:close/>
                </a:path>
              </a:pathLst>
            </a:custGeom>
            <a:solidFill>
              <a:schemeClr val="accent4"/>
            </a:solidFill>
            <a:ln w="0">
              <a:noFill/>
              <a:prstDash val="solid"/>
              <a:round/>
              <a:headEnd/>
              <a:tailEnd/>
            </a:ln>
            <a:sp3d extrusionH="381000" prstMaterial="matte"/>
          </p:spPr>
          <p:txBody>
            <a:bodyPr vert="horz" wrap="square" lIns="91440" tIns="45720" rIns="91440" bIns="45720"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5" name="文字方塊 14"/>
          <p:cNvSpPr txBox="1"/>
          <p:nvPr/>
        </p:nvSpPr>
        <p:spPr>
          <a:xfrm>
            <a:off x="1047552" y="2984302"/>
            <a:ext cx="4248472" cy="1092607"/>
          </a:xfrm>
          <a:prstGeom prst="rect">
            <a:avLst/>
          </a:prstGeom>
          <a:noFill/>
        </p:spPr>
        <p:txBody>
          <a:bodyPr wrap="square" rtlCol="0">
            <a:spAutoFit/>
          </a:bodyPr>
          <a:lstStyle/>
          <a:p>
            <a:r>
              <a:rPr lang="zh-TW" altLang="en-US" sz="65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目標明確</a:t>
            </a:r>
            <a:endParaRPr lang="zh-TW" altLang="en-US" sz="6500" b="1"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55464" y="1489348"/>
            <a:ext cx="4248472" cy="1092607"/>
          </a:xfrm>
          <a:prstGeom prst="rect">
            <a:avLst/>
          </a:prstGeom>
          <a:noFill/>
        </p:spPr>
        <p:txBody>
          <a:bodyPr wrap="square" rtlCol="0">
            <a:spAutoFit/>
          </a:bodyPr>
          <a:lstStyle/>
          <a:p>
            <a:r>
              <a:rPr lang="zh-TW" altLang="en-US" sz="65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一步主動</a:t>
            </a:r>
            <a:endParaRPr lang="zh-TW" altLang="en-US" sz="65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215904" y="1489348"/>
            <a:ext cx="4248472" cy="1092607"/>
          </a:xfrm>
          <a:prstGeom prst="rect">
            <a:avLst/>
          </a:prstGeom>
          <a:noFill/>
        </p:spPr>
        <p:txBody>
          <a:bodyPr wrap="square" rtlCol="0">
            <a:spAutoFit/>
          </a:bodyPr>
          <a:lstStyle/>
          <a:p>
            <a:r>
              <a:rPr lang="zh-TW" altLang="en-US" sz="65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步</a:t>
            </a:r>
            <a:r>
              <a:rPr lang="zh-TW" altLang="en-US" sz="65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步主動</a:t>
            </a:r>
            <a:endParaRPr lang="zh-TW" altLang="en-US" sz="65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4931664" y="2989029"/>
            <a:ext cx="5114485" cy="1092607"/>
          </a:xfrm>
          <a:prstGeom prst="rect">
            <a:avLst/>
          </a:prstGeom>
          <a:noFill/>
        </p:spPr>
        <p:txBody>
          <a:bodyPr wrap="square" rtlCol="0">
            <a:spAutoFit/>
          </a:bodyPr>
          <a:lstStyle/>
          <a:p>
            <a:r>
              <a:rPr lang="zh-TW" altLang="en-US" sz="65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桃園</a:t>
            </a:r>
            <a:r>
              <a:rPr lang="en-US" altLang="zh-TW" sz="6500" b="1" dirty="0" smtClean="0">
                <a:solidFill>
                  <a:srgbClr val="C752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easy go</a:t>
            </a:r>
            <a:endParaRPr lang="zh-TW" altLang="en-US" sz="6500" b="1" dirty="0">
              <a:solidFill>
                <a:srgbClr val="C752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327472" y="2581955"/>
            <a:ext cx="3312368" cy="0"/>
          </a:xfrm>
          <a:prstGeom prst="line">
            <a:avLst/>
          </a:prstGeom>
          <a:ln w="57150">
            <a:solidFill>
              <a:srgbClr val="A1C15C"/>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359920" y="2590363"/>
            <a:ext cx="3312368" cy="0"/>
          </a:xfrm>
          <a:prstGeom prst="line">
            <a:avLst/>
          </a:prstGeom>
          <a:ln w="57150">
            <a:solidFill>
              <a:srgbClr val="5285C5"/>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1191568" y="4033558"/>
            <a:ext cx="3312368" cy="0"/>
          </a:xfrm>
          <a:prstGeom prst="line">
            <a:avLst/>
          </a:prstGeom>
          <a:ln w="57150">
            <a:solidFill>
              <a:srgbClr val="8568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48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063776" y="1417340"/>
            <a:ext cx="4680520" cy="2554545"/>
          </a:xfrm>
          <a:prstGeom prst="rect">
            <a:avLst/>
          </a:prstGeom>
          <a:noFill/>
        </p:spPr>
        <p:txBody>
          <a:bodyPr wrap="square" rtlCol="0">
            <a:spAutoFit/>
          </a:bodyPr>
          <a:lstStyle/>
          <a:p>
            <a:r>
              <a:rPr lang="zh-TW" altLang="en-US" sz="8000" b="1" dirty="0" smtClean="0">
                <a:ln w="9525">
                  <a:solidFill>
                    <a:schemeClr val="bg1"/>
                  </a:solidFill>
                  <a:prstDash val="solid"/>
                </a:ln>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rPr>
              <a:t>簡報結束</a:t>
            </a:r>
            <a:endParaRPr lang="en-US" altLang="zh-TW" sz="8000" b="1" dirty="0" smtClean="0">
              <a:ln w="9525">
                <a:solidFill>
                  <a:schemeClr val="bg1"/>
                </a:solidFill>
                <a:prstDash val="solid"/>
              </a:ln>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endParaRPr>
          </a:p>
          <a:p>
            <a:r>
              <a:rPr lang="zh-TW" altLang="en-US" sz="8000" b="1" dirty="0" smtClean="0">
                <a:ln w="9525">
                  <a:solidFill>
                    <a:schemeClr val="bg1"/>
                  </a:solidFill>
                  <a:prstDash val="solid"/>
                </a:ln>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rPr>
              <a:t>謝謝聆聽</a:t>
            </a:r>
            <a:endParaRPr lang="zh-TW" altLang="en-US" sz="8000" b="1" dirty="0">
              <a:ln w="9525">
                <a:solidFill>
                  <a:schemeClr val="bg1"/>
                </a:solidFill>
                <a:prstDash val="solid"/>
              </a:ln>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6626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字方塊 27"/>
          <p:cNvSpPr txBox="1"/>
          <p:nvPr/>
        </p:nvSpPr>
        <p:spPr>
          <a:xfrm>
            <a:off x="1407592" y="1418339"/>
            <a:ext cx="1639965" cy="966290"/>
          </a:xfrm>
          <a:prstGeom prst="rect">
            <a:avLst/>
          </a:prstGeom>
          <a:noFill/>
        </p:spPr>
        <p:txBody>
          <a:bodyPr wrap="square" rtlCol="0">
            <a:spAutoFit/>
          </a:bodyPr>
          <a:lstStyle/>
          <a:p>
            <a:r>
              <a:rPr lang="zh-TW" altLang="en-US" sz="5679" b="1" dirty="0" smtClean="0">
                <a:ln w="9525">
                  <a:solidFill>
                    <a:schemeClr val="bg1"/>
                  </a:solidFill>
                  <a:prstDash val="solid"/>
                </a:ln>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rPr>
              <a:t>大綱</a:t>
            </a:r>
            <a:endParaRPr lang="zh-TW" altLang="en-US" sz="5679" b="1" dirty="0">
              <a:ln w="9525">
                <a:solidFill>
                  <a:schemeClr val="bg1"/>
                </a:solidFill>
                <a:prstDash val="solid"/>
              </a:ln>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endParaRPr>
          </a:p>
        </p:txBody>
      </p:sp>
      <p:cxnSp>
        <p:nvCxnSpPr>
          <p:cNvPr id="29" name="直線接點 28"/>
          <p:cNvCxnSpPr/>
          <p:nvPr/>
        </p:nvCxnSpPr>
        <p:spPr>
          <a:xfrm flipV="1">
            <a:off x="4578799" y="722820"/>
            <a:ext cx="0" cy="684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4578799" y="1953944"/>
            <a:ext cx="0" cy="684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橢圓 32"/>
          <p:cNvSpPr/>
          <p:nvPr/>
        </p:nvSpPr>
        <p:spPr>
          <a:xfrm>
            <a:off x="4341717" y="203164"/>
            <a:ext cx="483562" cy="457412"/>
          </a:xfrm>
          <a:prstGeom prst="ellipse">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壹</a:t>
            </a:r>
          </a:p>
        </p:txBody>
      </p:sp>
      <p:sp>
        <p:nvSpPr>
          <p:cNvPr id="34" name="橢圓 33"/>
          <p:cNvSpPr>
            <a:spLocks noChangeAspect="1"/>
          </p:cNvSpPr>
          <p:nvPr/>
        </p:nvSpPr>
        <p:spPr>
          <a:xfrm>
            <a:off x="4307977" y="168489"/>
            <a:ext cx="540000" cy="540000"/>
          </a:xfrm>
          <a:prstGeom prst="ellipse">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p:txBody>
      </p:sp>
      <p:sp>
        <p:nvSpPr>
          <p:cNvPr id="37" name="橢圓 36"/>
          <p:cNvSpPr/>
          <p:nvPr/>
        </p:nvSpPr>
        <p:spPr>
          <a:xfrm>
            <a:off x="4345350" y="1471071"/>
            <a:ext cx="483562" cy="457412"/>
          </a:xfrm>
          <a:prstGeom prst="ellipse">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貳</a:t>
            </a:r>
          </a:p>
        </p:txBody>
      </p:sp>
      <p:sp>
        <p:nvSpPr>
          <p:cNvPr id="38" name="橢圓 37"/>
          <p:cNvSpPr>
            <a:spLocks noChangeAspect="1"/>
          </p:cNvSpPr>
          <p:nvPr/>
        </p:nvSpPr>
        <p:spPr>
          <a:xfrm>
            <a:off x="4307977" y="1425428"/>
            <a:ext cx="540000" cy="540000"/>
          </a:xfrm>
          <a:prstGeom prst="ellipse">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p:txBody>
      </p:sp>
      <p:cxnSp>
        <p:nvCxnSpPr>
          <p:cNvPr id="41" name="直線接點 40"/>
          <p:cNvCxnSpPr/>
          <p:nvPr/>
        </p:nvCxnSpPr>
        <p:spPr>
          <a:xfrm flipV="1">
            <a:off x="4578799" y="-166836"/>
            <a:ext cx="0" cy="324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V="1">
            <a:off x="4578799" y="3181596"/>
            <a:ext cx="0" cy="61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flipV="1">
            <a:off x="4578799" y="4336250"/>
            <a:ext cx="0" cy="64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橢圓 43"/>
          <p:cNvSpPr/>
          <p:nvPr/>
        </p:nvSpPr>
        <p:spPr>
          <a:xfrm>
            <a:off x="4336196" y="2713749"/>
            <a:ext cx="483562" cy="457412"/>
          </a:xfrm>
          <a:prstGeom prst="ellipse">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参</a:t>
            </a:r>
          </a:p>
        </p:txBody>
      </p:sp>
      <p:sp>
        <p:nvSpPr>
          <p:cNvPr id="45" name="橢圓 44"/>
          <p:cNvSpPr>
            <a:spLocks noChangeAspect="1"/>
          </p:cNvSpPr>
          <p:nvPr/>
        </p:nvSpPr>
        <p:spPr>
          <a:xfrm>
            <a:off x="4307977" y="2672455"/>
            <a:ext cx="540000" cy="540000"/>
          </a:xfrm>
          <a:prstGeom prst="ellipse">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p:txBody>
      </p:sp>
      <p:sp>
        <p:nvSpPr>
          <p:cNvPr id="46" name="橢圓 45"/>
          <p:cNvSpPr/>
          <p:nvPr/>
        </p:nvSpPr>
        <p:spPr>
          <a:xfrm>
            <a:off x="4345350" y="3838949"/>
            <a:ext cx="483562" cy="457412"/>
          </a:xfrm>
          <a:prstGeom prst="ellipse">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肆</a:t>
            </a:r>
          </a:p>
        </p:txBody>
      </p:sp>
      <p:sp>
        <p:nvSpPr>
          <p:cNvPr id="47" name="橢圓 46"/>
          <p:cNvSpPr>
            <a:spLocks noChangeAspect="1"/>
          </p:cNvSpPr>
          <p:nvPr/>
        </p:nvSpPr>
        <p:spPr>
          <a:xfrm>
            <a:off x="4307977" y="3802071"/>
            <a:ext cx="540000" cy="540000"/>
          </a:xfrm>
          <a:prstGeom prst="ellipse">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5043729" y="176879"/>
            <a:ext cx="2844583" cy="523220"/>
          </a:xfrm>
          <a:prstGeom prst="rect">
            <a:avLst/>
          </a:prstGeom>
          <a:noFill/>
        </p:spPr>
        <p:txBody>
          <a:bodyPr wrap="square" rtlCol="0">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都市計畫內容</a:t>
            </a:r>
          </a:p>
        </p:txBody>
      </p:sp>
      <p:sp>
        <p:nvSpPr>
          <p:cNvPr id="49" name="文字方塊 48"/>
          <p:cNvSpPr txBox="1"/>
          <p:nvPr/>
        </p:nvSpPr>
        <p:spPr>
          <a:xfrm>
            <a:off x="5043728" y="1393995"/>
            <a:ext cx="2844583" cy="523220"/>
          </a:xfrm>
          <a:prstGeom prst="rect">
            <a:avLst/>
          </a:prstGeom>
          <a:noFill/>
        </p:spPr>
        <p:txBody>
          <a:bodyPr wrap="square" rtlCol="0">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徵收作業範圍</a:t>
            </a:r>
          </a:p>
        </p:txBody>
      </p:sp>
      <p:sp>
        <p:nvSpPr>
          <p:cNvPr id="50" name="文字方塊 49"/>
          <p:cNvSpPr txBox="1"/>
          <p:nvPr/>
        </p:nvSpPr>
        <p:spPr>
          <a:xfrm>
            <a:off x="5043727" y="2611111"/>
            <a:ext cx="2844583" cy="523220"/>
          </a:xfrm>
          <a:prstGeom prst="rect">
            <a:avLst/>
          </a:prstGeom>
          <a:noFill/>
        </p:spPr>
        <p:txBody>
          <a:bodyPr wrap="square" rtlCol="0">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預計辦理期程</a:t>
            </a:r>
          </a:p>
        </p:txBody>
      </p:sp>
      <p:sp>
        <p:nvSpPr>
          <p:cNvPr id="57" name="文字方塊 56"/>
          <p:cNvSpPr txBox="1"/>
          <p:nvPr/>
        </p:nvSpPr>
        <p:spPr>
          <a:xfrm>
            <a:off x="5041692" y="3828227"/>
            <a:ext cx="2844583" cy="523220"/>
          </a:xfrm>
          <a:prstGeom prst="rect">
            <a:avLst/>
          </a:prstGeom>
          <a:noFill/>
        </p:spPr>
        <p:txBody>
          <a:bodyPr wrap="square" rtlCol="0">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目前辦理情形</a:t>
            </a:r>
          </a:p>
        </p:txBody>
      </p:sp>
      <p:cxnSp>
        <p:nvCxnSpPr>
          <p:cNvPr id="83" name="直線接點 82"/>
          <p:cNvCxnSpPr/>
          <p:nvPr/>
        </p:nvCxnSpPr>
        <p:spPr>
          <a:xfrm flipV="1">
            <a:off x="4578799" y="5530242"/>
            <a:ext cx="0" cy="216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橢圓 83"/>
          <p:cNvSpPr/>
          <p:nvPr/>
        </p:nvSpPr>
        <p:spPr>
          <a:xfrm>
            <a:off x="4345350" y="5037979"/>
            <a:ext cx="483562" cy="457412"/>
          </a:xfrm>
          <a:prstGeom prst="ellipse">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伍</a:t>
            </a:r>
          </a:p>
        </p:txBody>
      </p:sp>
      <p:sp>
        <p:nvSpPr>
          <p:cNvPr id="85" name="橢圓 84"/>
          <p:cNvSpPr>
            <a:spLocks noChangeAspect="1"/>
          </p:cNvSpPr>
          <p:nvPr/>
        </p:nvSpPr>
        <p:spPr>
          <a:xfrm>
            <a:off x="4307977" y="4996063"/>
            <a:ext cx="540000" cy="540000"/>
          </a:xfrm>
          <a:prstGeom prst="ellipse">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p:txBody>
      </p:sp>
      <p:sp>
        <p:nvSpPr>
          <p:cNvPr id="86" name="文字方塊 85"/>
          <p:cNvSpPr txBox="1"/>
          <p:nvPr/>
        </p:nvSpPr>
        <p:spPr>
          <a:xfrm>
            <a:off x="5041692" y="5045344"/>
            <a:ext cx="2844583" cy="523220"/>
          </a:xfrm>
          <a:prstGeom prst="rect">
            <a:avLst/>
          </a:prstGeom>
          <a:noFill/>
        </p:spPr>
        <p:txBody>
          <a:bodyPr wrap="square" rtlCol="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結語</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a:srcRect l="26911" t="23703" r="24410" b="13259"/>
          <a:stretch/>
        </p:blipFill>
        <p:spPr>
          <a:xfrm>
            <a:off x="3505790" y="1145249"/>
            <a:ext cx="6266689" cy="4564742"/>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3993875047"/>
              </p:ext>
            </p:extLst>
          </p:nvPr>
        </p:nvGraphicFramePr>
        <p:xfrm>
          <a:off x="73486" y="1832767"/>
          <a:ext cx="3046680" cy="3000127"/>
        </p:xfrm>
        <a:graphic>
          <a:graphicData uri="http://schemas.openxmlformats.org/drawingml/2006/table">
            <a:tbl>
              <a:tblPr firstRow="1" firstCol="1" bandRow="1">
                <a:tableStyleId>{1FECB4D8-DB02-4DC6-A0A2-4F2EBAE1DC90}</a:tableStyleId>
              </a:tblPr>
              <a:tblGrid>
                <a:gridCol w="1703816"/>
                <a:gridCol w="1342864"/>
              </a:tblGrid>
              <a:tr h="40191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ctr">
                        <a:lnSpc>
                          <a:spcPts val="2200"/>
                        </a:lnSpc>
                      </a:pPr>
                      <a:r>
                        <a:rPr lang="zh-TW" altLang="en-US" sz="2200" u="none" strike="noStrike" dirty="0">
                          <a:effectLst/>
                          <a:latin typeface="微軟正黑體" panose="020B0604030504040204" pitchFamily="34" charset="-120"/>
                          <a:ea typeface="微軟正黑體" panose="020B0604030504040204" pitchFamily="34" charset="-120"/>
                        </a:rPr>
                        <a:t>土地使用項目</a:t>
                      </a:r>
                      <a:endParaRPr lang="zh-TW" altLang="en-US" sz="2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ctr">
                        <a:lnSpc>
                          <a:spcPts val="2200"/>
                        </a:lnSpc>
                      </a:pPr>
                      <a:r>
                        <a:rPr lang="zh-TW" altLang="en-US" sz="2200" u="none" strike="noStrike" dirty="0" smtClean="0">
                          <a:effectLst/>
                          <a:latin typeface="微軟正黑體" panose="020B0604030504040204" pitchFamily="34" charset="-120"/>
                          <a:ea typeface="微軟正黑體" panose="020B0604030504040204" pitchFamily="34" charset="-120"/>
                        </a:rPr>
                        <a:t>面積</a:t>
                      </a:r>
                      <a:r>
                        <a:rPr lang="en-US" altLang="zh-TW" sz="2200" u="none" strike="noStrike" dirty="0" smtClean="0">
                          <a:effectLst/>
                          <a:latin typeface="微軟正黑體" panose="020B0604030504040204" pitchFamily="34" charset="-120"/>
                          <a:ea typeface="微軟正黑體" panose="020B0604030504040204" pitchFamily="34" charset="-120"/>
                        </a:rPr>
                        <a:t>(</a:t>
                      </a:r>
                      <a:r>
                        <a:rPr lang="zh-TW" altLang="en-US" sz="2200" u="none" strike="noStrike" dirty="0" smtClean="0">
                          <a:effectLst/>
                          <a:latin typeface="微軟正黑體" panose="020B0604030504040204" pitchFamily="34" charset="-120"/>
                          <a:ea typeface="微軟正黑體" panose="020B0604030504040204" pitchFamily="34" charset="-120"/>
                        </a:rPr>
                        <a:t>公頃</a:t>
                      </a:r>
                      <a:r>
                        <a:rPr lang="en-US" altLang="zh-TW" sz="2200" u="none" strike="noStrike" dirty="0" smtClean="0">
                          <a:effectLst/>
                          <a:latin typeface="微軟正黑體" panose="020B0604030504040204" pitchFamily="34" charset="-120"/>
                          <a:ea typeface="微軟正黑體" panose="020B0604030504040204" pitchFamily="34" charset="-120"/>
                        </a:rPr>
                        <a:t>)</a:t>
                      </a:r>
                      <a:endParaRPr lang="en-US" altLang="zh-TW" sz="2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220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dist" fontAlgn="ctr">
                        <a:lnSpc>
                          <a:spcPts val="2200"/>
                        </a:lnSpc>
                      </a:pPr>
                      <a:r>
                        <a:rPr lang="zh-TW" altLang="en-US" sz="2000" u="none" strike="noStrike" dirty="0" smtClean="0">
                          <a:effectLst/>
                          <a:latin typeface="微軟正黑體" panose="020B0604030504040204" pitchFamily="34" charset="-120"/>
                          <a:ea typeface="微軟正黑體" panose="020B0604030504040204" pitchFamily="34" charset="-120"/>
                        </a:rPr>
                        <a:t>住宅區</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u="none" strike="noStrike" dirty="0" smtClean="0">
                          <a:effectLst/>
                          <a:latin typeface="微軟正黑體" panose="020B0604030504040204" pitchFamily="34" charset="-120"/>
                          <a:ea typeface="微軟正黑體" panose="020B0604030504040204" pitchFamily="34" charset="-120"/>
                        </a:rPr>
                        <a:t>559</a:t>
                      </a:r>
                      <a:endPar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220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dist" fontAlgn="ctr">
                        <a:lnSpc>
                          <a:spcPts val="2200"/>
                        </a:lnSpc>
                      </a:pPr>
                      <a:r>
                        <a:rPr lang="zh-TW" altLang="en-US" sz="2000" u="none" strike="noStrike" dirty="0" smtClean="0">
                          <a:effectLst/>
                          <a:latin typeface="微軟正黑體" panose="020B0604030504040204" pitchFamily="34" charset="-120"/>
                          <a:ea typeface="微軟正黑體" panose="020B0604030504040204" pitchFamily="34" charset="-120"/>
                        </a:rPr>
                        <a:t>商業區</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u="none" strike="noStrike" dirty="0" smtClean="0">
                          <a:effectLst/>
                          <a:latin typeface="微軟正黑體" panose="020B0604030504040204" pitchFamily="34" charset="-120"/>
                          <a:ea typeface="微軟正黑體" panose="020B0604030504040204" pitchFamily="34" charset="-120"/>
                        </a:rPr>
                        <a:t>322</a:t>
                      </a:r>
                      <a:endPar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220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dist" fontAlgn="ctr">
                        <a:lnSpc>
                          <a:spcPts val="2200"/>
                        </a:lnSpc>
                      </a:pPr>
                      <a:r>
                        <a:rPr lang="zh-TW" altLang="en-US" sz="2000" u="none" strike="noStrike" dirty="0">
                          <a:effectLst/>
                          <a:latin typeface="微軟正黑體" panose="020B0604030504040204" pitchFamily="34" charset="-120"/>
                          <a:ea typeface="微軟正黑體" panose="020B0604030504040204" pitchFamily="34" charset="-120"/>
                        </a:rPr>
                        <a:t>產業專用區</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u="none" strike="noStrike" dirty="0" smtClean="0">
                          <a:effectLst/>
                          <a:latin typeface="微軟正黑體" panose="020B0604030504040204" pitchFamily="34" charset="-120"/>
                          <a:ea typeface="微軟正黑體" panose="020B0604030504040204" pitchFamily="34" charset="-120"/>
                        </a:rPr>
                        <a:t>565</a:t>
                      </a:r>
                      <a:endPar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220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dist" fontAlgn="ctr">
                        <a:lnSpc>
                          <a:spcPts val="2200"/>
                        </a:lnSpc>
                      </a:pPr>
                      <a:r>
                        <a:rPr lang="zh-TW" altLang="en-US" sz="2000" u="none" strike="noStrike" dirty="0" smtClean="0">
                          <a:effectLst/>
                          <a:latin typeface="微軟正黑體" panose="020B0604030504040204" pitchFamily="34" charset="-120"/>
                          <a:ea typeface="微軟正黑體" panose="020B0604030504040204" pitchFamily="34" charset="-120"/>
                        </a:rPr>
                        <a:t>自由貿易港區</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u="none" strike="noStrike" dirty="0" smtClean="0">
                          <a:effectLst/>
                          <a:latin typeface="微軟正黑體" panose="020B0604030504040204" pitchFamily="34" charset="-120"/>
                          <a:ea typeface="微軟正黑體" panose="020B0604030504040204" pitchFamily="34" charset="-120"/>
                        </a:rPr>
                        <a:t>109</a:t>
                      </a:r>
                      <a:endPar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220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dist" fontAlgn="ctr">
                        <a:lnSpc>
                          <a:spcPts val="2200"/>
                        </a:lnSpc>
                      </a:pPr>
                      <a:r>
                        <a:rPr lang="zh-TW" altLang="en-US" sz="2000" u="none" strike="noStrike" dirty="0">
                          <a:effectLst/>
                          <a:latin typeface="微軟正黑體" panose="020B0604030504040204" pitchFamily="34" charset="-120"/>
                          <a:ea typeface="微軟正黑體" panose="020B0604030504040204" pitchFamily="34" charset="-120"/>
                        </a:rPr>
                        <a:t>機場專用區</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u="none" strike="noStrike" dirty="0" smtClean="0">
                          <a:effectLst/>
                          <a:latin typeface="微軟正黑體" panose="020B0604030504040204" pitchFamily="34" charset="-120"/>
                          <a:ea typeface="微軟正黑體" panose="020B0604030504040204" pitchFamily="34" charset="-120"/>
                        </a:rPr>
                        <a:t>1,731</a:t>
                      </a:r>
                      <a:endPar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220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dist" fontAlgn="ctr">
                        <a:lnSpc>
                          <a:spcPts val="2200"/>
                        </a:lnSpc>
                      </a:pPr>
                      <a:r>
                        <a:rPr lang="zh-TW" altLang="en-US" sz="2000" u="none" strike="noStrike" dirty="0" smtClean="0">
                          <a:effectLst/>
                          <a:latin typeface="微軟正黑體" panose="020B0604030504040204" pitchFamily="34" charset="-120"/>
                          <a:ea typeface="微軟正黑體" panose="020B0604030504040204" pitchFamily="34" charset="-120"/>
                        </a:rPr>
                        <a:t>其他</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u="none" strike="noStrike" dirty="0" smtClean="0">
                          <a:effectLst/>
                          <a:latin typeface="微軟正黑體" panose="020B0604030504040204" pitchFamily="34" charset="-120"/>
                          <a:ea typeface="微軟正黑體" panose="020B0604030504040204" pitchFamily="34" charset="-120"/>
                        </a:rPr>
                        <a:t>301</a:t>
                      </a:r>
                      <a:endPar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220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dist" fontAlgn="ctr">
                        <a:lnSpc>
                          <a:spcPts val="2200"/>
                        </a:lnSpc>
                      </a:pPr>
                      <a:r>
                        <a:rPr lang="zh-TW" altLang="en-US" sz="2000" u="none" strike="noStrike" dirty="0">
                          <a:effectLst/>
                          <a:latin typeface="微軟正黑體" panose="020B0604030504040204" pitchFamily="34" charset="-120"/>
                          <a:ea typeface="微軟正黑體" panose="020B0604030504040204" pitchFamily="34" charset="-120"/>
                        </a:rPr>
                        <a:t>公共設施用地</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u="none" strike="noStrike" dirty="0" smtClean="0">
                          <a:effectLst/>
                          <a:latin typeface="微軟正黑體" panose="020B0604030504040204" pitchFamily="34" charset="-120"/>
                          <a:ea typeface="微軟正黑體" panose="020B0604030504040204" pitchFamily="34" charset="-120"/>
                        </a:rPr>
                        <a:t>978</a:t>
                      </a:r>
                      <a:endPar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34356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fontAlgn="ctr">
                        <a:lnSpc>
                          <a:spcPts val="2200"/>
                        </a:lnSpc>
                      </a:pPr>
                      <a:r>
                        <a:rPr lang="zh-TW" altLang="en-US" sz="2200" b="1" u="none" strike="noStrike"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  計</a:t>
                      </a:r>
                      <a:endParaRPr lang="zh-TW" altLang="en-US" sz="2200" b="1" i="0" u="none" strike="noStrike"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r" fontAlgn="ctr">
                        <a:lnSpc>
                          <a:spcPts val="2200"/>
                        </a:lnSpc>
                      </a:pPr>
                      <a:r>
                        <a:rPr lang="en-US" altLang="zh-TW" sz="2200" b="1" u="none" strike="noStrike"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4,565</a:t>
                      </a:r>
                      <a:endParaRPr lang="en-US" altLang="zh-TW" sz="2200" b="1" i="0" u="none" strike="noStrike"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1763" marR="11763" marT="11764"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bl>
          </a:graphicData>
        </a:graphic>
      </p:graphicFrame>
      <p:sp>
        <p:nvSpPr>
          <p:cNvPr id="23" name="矩形 3"/>
          <p:cNvSpPr/>
          <p:nvPr/>
        </p:nvSpPr>
        <p:spPr>
          <a:xfrm>
            <a:off x="701910" y="1145249"/>
            <a:ext cx="4757501" cy="634809"/>
          </a:xfrm>
          <a:custGeom>
            <a:avLst/>
            <a:gdLst/>
            <a:ahLst/>
            <a:cxnLst/>
            <a:rect l="l" t="t" r="r" b="b"/>
            <a:pathLst>
              <a:path w="6120782" h="720092">
                <a:moveTo>
                  <a:pt x="0" y="0"/>
                </a:moveTo>
                <a:lnTo>
                  <a:pt x="6120782" y="0"/>
                </a:lnTo>
                <a:lnTo>
                  <a:pt x="6120782" y="720092"/>
                </a:lnTo>
                <a:lnTo>
                  <a:pt x="270034" y="720092"/>
                </a:lnTo>
                <a:lnTo>
                  <a:pt x="0" y="4500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矩形 2"/>
          <p:cNvSpPr/>
          <p:nvPr/>
        </p:nvSpPr>
        <p:spPr>
          <a:xfrm>
            <a:off x="67101" y="1145249"/>
            <a:ext cx="872862" cy="634809"/>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矩形 26"/>
          <p:cNvSpPr/>
          <p:nvPr/>
        </p:nvSpPr>
        <p:spPr>
          <a:xfrm>
            <a:off x="823209" y="1201316"/>
            <a:ext cx="4752957" cy="553998"/>
          </a:xfrm>
          <a:prstGeom prst="rect">
            <a:avLst/>
          </a:prstGeom>
        </p:spPr>
        <p:txBody>
          <a:bodyPr wrap="square">
            <a:spAutoFit/>
          </a:bodyPr>
          <a:lstStyle/>
          <a:p>
            <a:r>
              <a:rPr lang="zh-TW" altLang="en-US" sz="3000" b="1"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都市</a:t>
            </a:r>
            <a:r>
              <a:rPr lang="zh-TW" altLang="en-US" sz="3000" b="1"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a:t>
            </a:r>
            <a:r>
              <a:rPr lang="zh-TW" altLang="en-US" sz="3000" b="1"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面積</a:t>
            </a:r>
            <a:r>
              <a:rPr lang="en-US" altLang="zh-TW" sz="3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4,565</a:t>
            </a:r>
            <a:r>
              <a:rPr lang="zh-TW" altLang="en-US" sz="3000" b="1"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p>
        </p:txBody>
      </p: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94" y="1276042"/>
            <a:ext cx="401261" cy="401261"/>
          </a:xfrm>
          <a:prstGeom prst="rect">
            <a:avLst/>
          </a:prstGeom>
        </p:spPr>
      </p:pic>
      <p:grpSp>
        <p:nvGrpSpPr>
          <p:cNvPr id="36" name="群組 35"/>
          <p:cNvGrpSpPr/>
          <p:nvPr/>
        </p:nvGrpSpPr>
        <p:grpSpPr>
          <a:xfrm>
            <a:off x="7744296" y="552820"/>
            <a:ext cx="2216814" cy="1446443"/>
            <a:chOff x="8027106" y="85955"/>
            <a:chExt cx="2216814" cy="1446443"/>
          </a:xfrm>
        </p:grpSpPr>
        <p:pic>
          <p:nvPicPr>
            <p:cNvPr id="33" name="圖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7106" y="86571"/>
              <a:ext cx="1445382" cy="1445382"/>
            </a:xfrm>
            <a:prstGeom prst="rect">
              <a:avLst/>
            </a:prstGeom>
          </p:spPr>
        </p:pic>
        <p:pic>
          <p:nvPicPr>
            <p:cNvPr id="34" name="圖片 33"/>
            <p:cNvPicPr>
              <a:picLocks noChangeAspect="1"/>
            </p:cNvPicPr>
            <p:nvPr/>
          </p:nvPicPr>
          <p:blipFill rotWithShape="1">
            <a:blip r:embed="rId4" cstate="print">
              <a:extLst>
                <a:ext uri="{28A0092B-C50C-407E-A947-70E740481C1C}">
                  <a14:useLocalDpi xmlns:a14="http://schemas.microsoft.com/office/drawing/2010/main" val="0"/>
                </a:ext>
              </a:extLst>
            </a:blip>
            <a:srcRect l="56841"/>
            <a:stretch/>
          </p:blipFill>
          <p:spPr>
            <a:xfrm>
              <a:off x="9234487" y="85955"/>
              <a:ext cx="623809" cy="1445382"/>
            </a:xfrm>
            <a:prstGeom prst="rect">
              <a:avLst/>
            </a:prstGeom>
          </p:spPr>
        </p:pic>
        <p:pic>
          <p:nvPicPr>
            <p:cNvPr id="35" name="圖片 34"/>
            <p:cNvPicPr>
              <a:picLocks noChangeAspect="1"/>
            </p:cNvPicPr>
            <p:nvPr/>
          </p:nvPicPr>
          <p:blipFill rotWithShape="1">
            <a:blip r:embed="rId4" cstate="print">
              <a:extLst>
                <a:ext uri="{28A0092B-C50C-407E-A947-70E740481C1C}">
                  <a14:useLocalDpi xmlns:a14="http://schemas.microsoft.com/office/drawing/2010/main" val="0"/>
                </a:ext>
              </a:extLst>
            </a:blip>
            <a:srcRect l="56841"/>
            <a:stretch/>
          </p:blipFill>
          <p:spPr>
            <a:xfrm>
              <a:off x="9620111" y="87016"/>
              <a:ext cx="623809" cy="1445382"/>
            </a:xfrm>
            <a:prstGeom prst="rect">
              <a:avLst/>
            </a:prstGeom>
          </p:spPr>
        </p:pic>
      </p:grpSp>
      <p:sp>
        <p:nvSpPr>
          <p:cNvPr id="19" name="矩形 18"/>
          <p:cNvSpPr>
            <a:spLocks noChangeArrowheads="1"/>
          </p:cNvSpPr>
          <p:nvPr/>
        </p:nvSpPr>
        <p:spPr bwMode="auto">
          <a:xfrm>
            <a:off x="7881722" y="996505"/>
            <a:ext cx="18670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0" hangingPunct="0">
              <a:spcBef>
                <a:spcPct val="0"/>
              </a:spcBef>
              <a:buClrTx/>
              <a:buFontTx/>
              <a:buNone/>
            </a:pPr>
            <a:r>
              <a:rPr lang="en-US" altLang="zh-TW" sz="2200" b="1" dirty="0" smtClean="0">
                <a:solidFill>
                  <a:schemeClr val="tx1"/>
                </a:solidFill>
                <a:effectLst>
                  <a:outerShdw blurRad="38100" dist="38100" dir="2700000" algn="tl">
                    <a:srgbClr val="000000">
                      <a:alpha val="43137"/>
                    </a:srgbClr>
                  </a:outerShdw>
                </a:effectLst>
                <a:latin typeface="微軟正黑體" panose="020B0604030504040204" pitchFamily="34" charset="-120"/>
                <a:cs typeface="Arial" panose="020B0604020202020204" pitchFamily="34" charset="0"/>
              </a:rPr>
              <a:t>107.03.27</a:t>
            </a:r>
          </a:p>
          <a:p>
            <a:pPr algn="r" eaLnBrk="0" hangingPunct="0">
              <a:spcBef>
                <a:spcPct val="0"/>
              </a:spcBef>
              <a:buClrTx/>
              <a:buFontTx/>
              <a:buNone/>
            </a:pPr>
            <a:r>
              <a:rPr lang="zh-TW" altLang="en-US" sz="2200" b="1" dirty="0" smtClean="0">
                <a:solidFill>
                  <a:schemeClr val="tx1"/>
                </a:solidFill>
                <a:effectLst>
                  <a:outerShdw blurRad="38100" dist="38100" dir="2700000" algn="tl">
                    <a:srgbClr val="000000">
                      <a:alpha val="43137"/>
                    </a:srgbClr>
                  </a:outerShdw>
                </a:effectLst>
                <a:latin typeface="微軟正黑體" panose="020B0604030504040204" pitchFamily="34" charset="-120"/>
                <a:cs typeface="Arial" panose="020B0604020202020204" pitchFamily="34" charset="0"/>
              </a:rPr>
              <a:t>審定版計畫</a:t>
            </a: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cs typeface="Arial" panose="020B0604020202020204" pitchFamily="34" charset="0"/>
              </a:rPr>
              <a:t>圖</a:t>
            </a:r>
          </a:p>
        </p:txBody>
      </p:sp>
      <p:sp>
        <p:nvSpPr>
          <p:cNvPr id="37" name="文字方塊 36"/>
          <p:cNvSpPr txBox="1"/>
          <p:nvPr/>
        </p:nvSpPr>
        <p:spPr>
          <a:xfrm>
            <a:off x="183894" y="166423"/>
            <a:ext cx="4353071" cy="646331"/>
          </a:xfrm>
          <a:prstGeom prst="rect">
            <a:avLst/>
          </a:prstGeom>
          <a:noFill/>
        </p:spPr>
        <p:txBody>
          <a:bodyPr wrap="square" rtlCol="0">
            <a:spAutoFit/>
          </a:bodyPr>
          <a:lstStyle/>
          <a:p>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壹</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都市</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計畫內容</a:t>
            </a:r>
          </a:p>
        </p:txBody>
      </p:sp>
      <p:sp>
        <p:nvSpPr>
          <p:cNvPr id="38" name="投影片編號版面配置區 37"/>
          <p:cNvSpPr>
            <a:spLocks noGrp="1"/>
          </p:cNvSpPr>
          <p:nvPr>
            <p:ph type="sldNum" sz="quarter" idx="12"/>
          </p:nvPr>
        </p:nvSpPr>
        <p:spPr/>
        <p:txBody>
          <a:bodyPr/>
          <a:lstStyle/>
          <a:p>
            <a:r>
              <a:rPr lang="en-US" altLang="zh-TW" smtClean="0"/>
              <a:t>-</a:t>
            </a:r>
            <a:fld id="{6454F68C-CD4D-4987-BA76-862EACAFF5E4}" type="slidenum">
              <a:rPr lang="zh-TW" altLang="en-US" smtClean="0"/>
              <a:pPr/>
              <a:t>3</a:t>
            </a:fld>
            <a:r>
              <a:rPr lang="en-US" altLang="zh-TW" smtClean="0"/>
              <a:t>-</a:t>
            </a:r>
            <a:endParaRPr lang="zh-TW" altLang="en-US" dirty="0"/>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0948" y="2384249"/>
            <a:ext cx="872862" cy="3823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交通部</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9" name="等腰三角形 28"/>
          <p:cNvSpPr/>
          <p:nvPr/>
        </p:nvSpPr>
        <p:spPr>
          <a:xfrm flipV="1">
            <a:off x="334143" y="2160789"/>
            <a:ext cx="288032" cy="30394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p:cNvGrpSpPr/>
          <p:nvPr/>
        </p:nvGrpSpPr>
        <p:grpSpPr>
          <a:xfrm>
            <a:off x="3936623" y="1561356"/>
            <a:ext cx="6223377" cy="4412108"/>
            <a:chOff x="3459620" y="2643879"/>
            <a:chExt cx="5432555" cy="366902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397" y="2643879"/>
              <a:ext cx="4693921" cy="3304080"/>
            </a:xfrm>
            <a:prstGeom prst="rect">
              <a:avLst/>
            </a:prstGeom>
          </p:spPr>
        </p:pic>
        <p:sp>
          <p:nvSpPr>
            <p:cNvPr id="6" name="文字方塊 5"/>
            <p:cNvSpPr txBox="1"/>
            <p:nvPr/>
          </p:nvSpPr>
          <p:spPr>
            <a:xfrm>
              <a:off x="6033698" y="5109158"/>
              <a:ext cx="1570960" cy="24314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桃園海軍基地</a:t>
              </a:r>
            </a:p>
          </p:txBody>
        </p:sp>
        <p:sp>
          <p:nvSpPr>
            <p:cNvPr id="7" name="文字方塊 6"/>
            <p:cNvSpPr txBox="1"/>
            <p:nvPr/>
          </p:nvSpPr>
          <p:spPr>
            <a:xfrm rot="617099">
              <a:off x="6681769" y="5828202"/>
              <a:ext cx="854015" cy="24314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台</a:t>
              </a:r>
              <a:r>
                <a:rPr kumimoji="0" lang="en-US" altLang="zh-TW"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31</a:t>
              </a: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線</a:t>
              </a:r>
            </a:p>
          </p:txBody>
        </p:sp>
        <p:sp>
          <p:nvSpPr>
            <p:cNvPr id="8" name="文字方塊 7"/>
            <p:cNvSpPr txBox="1"/>
            <p:nvPr/>
          </p:nvSpPr>
          <p:spPr>
            <a:xfrm rot="21264236">
              <a:off x="5144649" y="5815367"/>
              <a:ext cx="854015" cy="24314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台</a:t>
              </a:r>
              <a:r>
                <a:rPr kumimoji="0" lang="en-US" altLang="zh-TW"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31</a:t>
              </a: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線</a:t>
              </a:r>
            </a:p>
          </p:txBody>
        </p:sp>
        <p:sp>
          <p:nvSpPr>
            <p:cNvPr id="9" name="文字方塊 8"/>
            <p:cNvSpPr txBox="1"/>
            <p:nvPr/>
          </p:nvSpPr>
          <p:spPr>
            <a:xfrm rot="526325">
              <a:off x="4556557" y="5604454"/>
              <a:ext cx="335833" cy="708445"/>
            </a:xfrm>
            <a:prstGeom prst="rect">
              <a:avLst/>
            </a:prstGeom>
            <a:noFill/>
          </p:spPr>
          <p:txBody>
            <a:bodyPr vert="eaVert"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新街溪</a:t>
              </a:r>
            </a:p>
          </p:txBody>
        </p:sp>
        <p:sp>
          <p:nvSpPr>
            <p:cNvPr id="10" name="文字方塊 9"/>
            <p:cNvSpPr txBox="1"/>
            <p:nvPr/>
          </p:nvSpPr>
          <p:spPr>
            <a:xfrm>
              <a:off x="3459620" y="5696084"/>
              <a:ext cx="940524" cy="24314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高鐵特定區</a:t>
              </a:r>
            </a:p>
          </p:txBody>
        </p:sp>
        <p:sp>
          <p:nvSpPr>
            <p:cNvPr id="11" name="文字方塊 10"/>
            <p:cNvSpPr txBox="1"/>
            <p:nvPr/>
          </p:nvSpPr>
          <p:spPr>
            <a:xfrm rot="572745">
              <a:off x="4414998" y="4628315"/>
              <a:ext cx="335833" cy="708445"/>
            </a:xfrm>
            <a:prstGeom prst="rect">
              <a:avLst/>
            </a:prstGeom>
            <a:noFill/>
          </p:spPr>
          <p:txBody>
            <a:bodyPr vert="eaVert"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老街溪</a:t>
              </a:r>
            </a:p>
          </p:txBody>
        </p:sp>
        <p:sp>
          <p:nvSpPr>
            <p:cNvPr id="12" name="文字方塊 11"/>
            <p:cNvSpPr txBox="1"/>
            <p:nvPr/>
          </p:nvSpPr>
          <p:spPr>
            <a:xfrm rot="19748466">
              <a:off x="5312333" y="3696408"/>
              <a:ext cx="466727" cy="37111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縣</a:t>
              </a:r>
              <a:endParaRPr kumimoji="0" lang="en-US" altLang="zh-TW"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zh-TW" sz="10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110</a:t>
              </a:r>
              <a:endParaRPr kumimoji="0" lang="zh-TW" altLang="en-US" sz="10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6973643" y="2875314"/>
              <a:ext cx="1918532" cy="24314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省道台</a:t>
              </a:r>
              <a:r>
                <a:rPr kumimoji="0" lang="en-US" altLang="zh-TW"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15</a:t>
              </a: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線改道路線</a:t>
              </a:r>
            </a:p>
          </p:txBody>
        </p:sp>
        <p:sp>
          <p:nvSpPr>
            <p:cNvPr id="14" name="文字方塊 13"/>
            <p:cNvSpPr txBox="1"/>
            <p:nvPr/>
          </p:nvSpPr>
          <p:spPr>
            <a:xfrm rot="1081926">
              <a:off x="4551756" y="3819305"/>
              <a:ext cx="865238" cy="409506"/>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大園都市計畫邊界</a:t>
              </a:r>
            </a:p>
          </p:txBody>
        </p:sp>
        <p:sp>
          <p:nvSpPr>
            <p:cNvPr id="15" name="文字方塊 14"/>
            <p:cNvSpPr txBox="1"/>
            <p:nvPr/>
          </p:nvSpPr>
          <p:spPr>
            <a:xfrm rot="1075111">
              <a:off x="8430953" y="5175534"/>
              <a:ext cx="335833" cy="663188"/>
            </a:xfrm>
            <a:prstGeom prst="rect">
              <a:avLst/>
            </a:prstGeom>
            <a:noFill/>
          </p:spPr>
          <p:txBody>
            <a:bodyPr vert="eaVert"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桃林鐵路</a:t>
              </a:r>
            </a:p>
          </p:txBody>
        </p:sp>
        <p:sp>
          <p:nvSpPr>
            <p:cNvPr id="16" name="文字方塊 15"/>
            <p:cNvSpPr txBox="1"/>
            <p:nvPr/>
          </p:nvSpPr>
          <p:spPr>
            <a:xfrm rot="20241032">
              <a:off x="8518234" y="4329678"/>
              <a:ext cx="335833" cy="672792"/>
            </a:xfrm>
            <a:prstGeom prst="rect">
              <a:avLst/>
            </a:prstGeom>
            <a:noFill/>
          </p:spPr>
          <p:txBody>
            <a:bodyPr vert="eaVert"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海山路</a:t>
              </a:r>
            </a:p>
          </p:txBody>
        </p:sp>
        <p:sp>
          <p:nvSpPr>
            <p:cNvPr id="17" name="文字方塊 16"/>
            <p:cNvSpPr txBox="1"/>
            <p:nvPr/>
          </p:nvSpPr>
          <p:spPr>
            <a:xfrm rot="452343">
              <a:off x="7749378" y="5575215"/>
              <a:ext cx="633400" cy="24314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長興路</a:t>
              </a:r>
            </a:p>
          </p:txBody>
        </p:sp>
        <p:sp>
          <p:nvSpPr>
            <p:cNvPr id="18" name="文字方塊 17"/>
            <p:cNvSpPr txBox="1"/>
            <p:nvPr/>
          </p:nvSpPr>
          <p:spPr>
            <a:xfrm rot="1407507">
              <a:off x="7392122" y="5575654"/>
              <a:ext cx="248136" cy="575867"/>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富</a:t>
              </a:r>
              <a:endParaRPr kumimoji="0" lang="en-US" altLang="zh-TW"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國</a:t>
              </a:r>
              <a:endParaRPr kumimoji="0" lang="en-US" altLang="zh-TW"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路</a:t>
              </a:r>
            </a:p>
          </p:txBody>
        </p:sp>
        <p:sp>
          <p:nvSpPr>
            <p:cNvPr id="19" name="文字方塊 18"/>
            <p:cNvSpPr txBox="1"/>
            <p:nvPr/>
          </p:nvSpPr>
          <p:spPr>
            <a:xfrm>
              <a:off x="6507509" y="2721097"/>
              <a:ext cx="572165" cy="375380"/>
            </a:xfrm>
            <a:prstGeom prst="rect">
              <a:avLst/>
            </a:prstGeom>
            <a:noFill/>
          </p:spPr>
          <p:txBody>
            <a:bodyPr wrap="square" rtlCol="0">
              <a:spAutoFit/>
            </a:bodyPr>
            <a:lstStyle/>
            <a:p>
              <a:pPr marL="0" marR="0" lvl="0" indent="0" defTabSz="914400" eaLnBrk="0" fontAlgn="base" latinLnBrk="0" hangingPunct="0">
                <a:lnSpc>
                  <a:spcPts val="1400"/>
                </a:lnSpc>
                <a:spcBef>
                  <a:spcPct val="0"/>
                </a:spcBef>
                <a:spcAft>
                  <a:spcPct val="0"/>
                </a:spcAft>
                <a:buClrTx/>
                <a:buSzTx/>
                <a:buFontTx/>
                <a:buNone/>
                <a:tabLst/>
                <a:defRPr/>
              </a:pPr>
              <a:r>
                <a:rPr kumimoji="0" lang="zh-TW" altLang="en-US" sz="1300" b="1" i="0" u="none" strike="noStrike" kern="1200" cap="none" spc="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cs typeface="Arial" panose="020B0604020202020204" pitchFamily="34" charset="0"/>
                </a:rPr>
                <a:t>沙崙油庫</a:t>
              </a:r>
            </a:p>
          </p:txBody>
        </p:sp>
      </p:grpSp>
      <p:sp>
        <p:nvSpPr>
          <p:cNvPr id="21" name="矩形 3"/>
          <p:cNvSpPr/>
          <p:nvPr/>
        </p:nvSpPr>
        <p:spPr>
          <a:xfrm>
            <a:off x="685757" y="1057769"/>
            <a:ext cx="4757501" cy="634809"/>
          </a:xfrm>
          <a:custGeom>
            <a:avLst/>
            <a:gdLst/>
            <a:ahLst/>
            <a:cxnLst/>
            <a:rect l="l" t="t" r="r" b="b"/>
            <a:pathLst>
              <a:path w="6120782" h="720092">
                <a:moveTo>
                  <a:pt x="0" y="0"/>
                </a:moveTo>
                <a:lnTo>
                  <a:pt x="6120782" y="0"/>
                </a:lnTo>
                <a:lnTo>
                  <a:pt x="6120782" y="720092"/>
                </a:lnTo>
                <a:lnTo>
                  <a:pt x="270034" y="720092"/>
                </a:lnTo>
                <a:lnTo>
                  <a:pt x="0" y="4500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矩形 2"/>
          <p:cNvSpPr/>
          <p:nvPr/>
        </p:nvSpPr>
        <p:spPr>
          <a:xfrm>
            <a:off x="50948" y="1057769"/>
            <a:ext cx="872862" cy="634809"/>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矩形 22"/>
          <p:cNvSpPr/>
          <p:nvPr/>
        </p:nvSpPr>
        <p:spPr>
          <a:xfrm>
            <a:off x="807056" y="1113836"/>
            <a:ext cx="4752957" cy="553998"/>
          </a:xfrm>
          <a:prstGeom prst="rect">
            <a:avLst/>
          </a:prstGeom>
        </p:spPr>
        <p:txBody>
          <a:bodyPr wrap="square">
            <a:spAutoFit/>
          </a:bodyPr>
          <a:lstStyle/>
          <a:p>
            <a:r>
              <a:rPr lang="zh-TW" altLang="en-US" sz="3000" b="1"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區段徵收</a:t>
            </a:r>
            <a:r>
              <a:rPr lang="zh-TW" altLang="en-US" sz="3000" b="1" dirty="0" smtClean="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面積</a:t>
            </a:r>
            <a:r>
              <a:rPr lang="en-US" altLang="zh-TW" sz="3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3,151</a:t>
            </a:r>
            <a:r>
              <a:rPr lang="zh-TW" altLang="en-US" sz="3000" b="1"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p>
        </p:txBody>
      </p:sp>
      <p:pic>
        <p:nvPicPr>
          <p:cNvPr id="24" name="圖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41" y="1188562"/>
            <a:ext cx="401261" cy="401261"/>
          </a:xfrm>
          <a:prstGeom prst="rect">
            <a:avLst/>
          </a:prstGeom>
        </p:spPr>
      </p:pic>
      <p:sp>
        <p:nvSpPr>
          <p:cNvPr id="28" name="矩形 27"/>
          <p:cNvSpPr/>
          <p:nvPr/>
        </p:nvSpPr>
        <p:spPr>
          <a:xfrm>
            <a:off x="50948" y="1774420"/>
            <a:ext cx="872862" cy="560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開發</a:t>
            </a:r>
            <a:endPar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ts val="2000"/>
              </a:lnSpc>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主體</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1" name="矩形 30"/>
          <p:cNvSpPr/>
          <p:nvPr/>
        </p:nvSpPr>
        <p:spPr>
          <a:xfrm>
            <a:off x="50948" y="2790342"/>
            <a:ext cx="872862" cy="10563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桃園市政府</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2" name="矩形 31"/>
          <p:cNvSpPr/>
          <p:nvPr/>
        </p:nvSpPr>
        <p:spPr>
          <a:xfrm>
            <a:off x="956528" y="2384249"/>
            <a:ext cx="872862" cy="3823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第一期</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3" name="等腰三角形 32"/>
          <p:cNvSpPr/>
          <p:nvPr/>
        </p:nvSpPr>
        <p:spPr>
          <a:xfrm flipV="1">
            <a:off x="1239723" y="2160789"/>
            <a:ext cx="288032" cy="30394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956528" y="1774420"/>
            <a:ext cx="872862" cy="560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分期</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6" name="矩形 35"/>
          <p:cNvSpPr/>
          <p:nvPr/>
        </p:nvSpPr>
        <p:spPr>
          <a:xfrm>
            <a:off x="956528" y="2790343"/>
            <a:ext cx="872862" cy="382309"/>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第一期</a:t>
            </a:r>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7" name="矩形 36"/>
          <p:cNvSpPr/>
          <p:nvPr/>
        </p:nvSpPr>
        <p:spPr>
          <a:xfrm>
            <a:off x="957942" y="3196437"/>
            <a:ext cx="872862" cy="650241"/>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第二期</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1862108" y="2384249"/>
            <a:ext cx="1055897" cy="3823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微軟正黑體" panose="020B0604030504040204" pitchFamily="34" charset="-120"/>
                <a:ea typeface="微軟正黑體" panose="020B0604030504040204" pitchFamily="34" charset="-120"/>
              </a:rPr>
              <a:t>1,415</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39" name="等腰三角形 38"/>
          <p:cNvSpPr/>
          <p:nvPr/>
        </p:nvSpPr>
        <p:spPr>
          <a:xfrm flipV="1">
            <a:off x="2269933" y="2160789"/>
            <a:ext cx="288032" cy="30394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1862108" y="1774420"/>
            <a:ext cx="1055897" cy="560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區徵面積</a:t>
            </a:r>
            <a:endPar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ts val="2000"/>
              </a:lnSpc>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1" name="矩形 40"/>
          <p:cNvSpPr/>
          <p:nvPr/>
        </p:nvSpPr>
        <p:spPr>
          <a:xfrm>
            <a:off x="1862108" y="2790343"/>
            <a:ext cx="1055897" cy="382309"/>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1,186</a:t>
            </a:r>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2" name="矩形 41"/>
          <p:cNvSpPr/>
          <p:nvPr/>
        </p:nvSpPr>
        <p:spPr>
          <a:xfrm>
            <a:off x="1863522" y="3196437"/>
            <a:ext cx="1055897" cy="650241"/>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微軟正黑體" panose="020B0604030504040204" pitchFamily="34" charset="-120"/>
                <a:ea typeface="微軟正黑體" panose="020B0604030504040204" pitchFamily="34" charset="-120"/>
              </a:rPr>
              <a:t>550</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2946580" y="2384249"/>
            <a:ext cx="2190610" cy="78840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都市計畫審定後啟動</a:t>
            </a:r>
          </a:p>
        </p:txBody>
      </p:sp>
      <p:sp>
        <p:nvSpPr>
          <p:cNvPr id="44" name="等腰三角形 43"/>
          <p:cNvSpPr/>
          <p:nvPr/>
        </p:nvSpPr>
        <p:spPr>
          <a:xfrm flipV="1">
            <a:off x="3913054" y="2160789"/>
            <a:ext cx="288032" cy="30394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2946580" y="1774420"/>
            <a:ext cx="2190610" cy="560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啟動時機</a:t>
            </a: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矩形 46"/>
          <p:cNvSpPr/>
          <p:nvPr/>
        </p:nvSpPr>
        <p:spPr>
          <a:xfrm>
            <a:off x="2947994" y="3196437"/>
            <a:ext cx="2189196" cy="650241"/>
          </a:xfrm>
          <a:prstGeom prst="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zh-TW" altLang="en-US" sz="1400" dirty="0">
                <a:solidFill>
                  <a:schemeClr val="tx1"/>
                </a:solidFill>
                <a:latin typeface="微軟正黑體" panose="020B0604030504040204" pitchFamily="34" charset="-120"/>
                <a:ea typeface="微軟正黑體" panose="020B0604030504040204" pitchFamily="34" charset="-120"/>
              </a:rPr>
              <a:t>附近地區第一期產業專用區之產業招商權責發生率達</a:t>
            </a:r>
            <a:r>
              <a:rPr lang="en-US" altLang="zh-TW" sz="1400" b="1" dirty="0">
                <a:solidFill>
                  <a:schemeClr val="accent6">
                    <a:lumMod val="75000"/>
                  </a:schemeClr>
                </a:solidFill>
                <a:latin typeface="微軟正黑體" panose="020B0604030504040204" pitchFamily="34" charset="-120"/>
                <a:ea typeface="微軟正黑體" panose="020B0604030504040204" pitchFamily="34" charset="-120"/>
              </a:rPr>
              <a:t>65%</a:t>
            </a:r>
            <a:r>
              <a:rPr lang="zh-TW" altLang="en-US" sz="1400" dirty="0">
                <a:solidFill>
                  <a:schemeClr val="tx1"/>
                </a:solidFill>
                <a:latin typeface="微軟正黑體" panose="020B0604030504040204" pitchFamily="34" charset="-120"/>
                <a:ea typeface="微軟正黑體" panose="020B0604030504040204" pitchFamily="34" charset="-120"/>
              </a:rPr>
              <a:t>以上，始可啟動</a:t>
            </a:r>
          </a:p>
        </p:txBody>
      </p:sp>
      <p:sp>
        <p:nvSpPr>
          <p:cNvPr id="50" name="投影片編號版面配置區 49"/>
          <p:cNvSpPr>
            <a:spLocks noGrp="1"/>
          </p:cNvSpPr>
          <p:nvPr>
            <p:ph type="sldNum" sz="quarter" idx="12"/>
          </p:nvPr>
        </p:nvSpPr>
        <p:spPr/>
        <p:txBody>
          <a:bodyPr/>
          <a:lstStyle/>
          <a:p>
            <a:r>
              <a:rPr lang="en-US" altLang="zh-TW" smtClean="0"/>
              <a:t>-</a:t>
            </a:r>
            <a:fld id="{6454F68C-CD4D-4987-BA76-862EACAFF5E4}" type="slidenum">
              <a:rPr lang="zh-TW" altLang="en-US" smtClean="0"/>
              <a:pPr/>
              <a:t>4</a:t>
            </a:fld>
            <a:r>
              <a:rPr lang="en-US" altLang="zh-TW" smtClean="0"/>
              <a:t>-</a:t>
            </a:r>
            <a:endParaRPr lang="zh-TW" altLang="en-US" dirty="0"/>
          </a:p>
        </p:txBody>
      </p:sp>
      <p:grpSp>
        <p:nvGrpSpPr>
          <p:cNvPr id="46" name="群組 45"/>
          <p:cNvGrpSpPr/>
          <p:nvPr/>
        </p:nvGrpSpPr>
        <p:grpSpPr>
          <a:xfrm>
            <a:off x="1435598" y="4054715"/>
            <a:ext cx="2906180" cy="1477328"/>
            <a:chOff x="1435598" y="4054715"/>
            <a:chExt cx="2906180" cy="1477328"/>
          </a:xfrm>
        </p:grpSpPr>
        <p:sp>
          <p:nvSpPr>
            <p:cNvPr id="48" name="文字方塊 47"/>
            <p:cNvSpPr txBox="1"/>
            <p:nvPr/>
          </p:nvSpPr>
          <p:spPr>
            <a:xfrm>
              <a:off x="1435598" y="4054715"/>
              <a:ext cx="2906180" cy="1477328"/>
            </a:xfrm>
            <a:prstGeom prst="rect">
              <a:avLst/>
            </a:prstGeom>
            <a:noFill/>
          </p:spPr>
          <p:txBody>
            <a:bodyPr wrap="square" rtlCol="0">
              <a:spAutoFit/>
            </a:bodyPr>
            <a:lstStyle/>
            <a:p>
              <a:pPr>
                <a:spcAft>
                  <a:spcPts val="600"/>
                </a:spcAft>
              </a:pPr>
              <a:r>
                <a:rPr lang="zh-TW" altLang="en-US" sz="16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圖例</a:t>
              </a:r>
              <a:endParaRPr lang="en-US" altLang="zh-TW" sz="16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200"/>
                </a:spcAft>
              </a:pPr>
              <a:r>
                <a:rPr lang="zh-TW" altLang="en-US" sz="1600" dirty="0" smtClean="0">
                  <a:latin typeface="微軟正黑體" panose="020B0604030504040204" pitchFamily="34" charset="-120"/>
                  <a:ea typeface="微軟正黑體" panose="020B0604030504040204" pitchFamily="34" charset="-120"/>
                </a:rPr>
                <a:t>　　機場園區範圍</a:t>
              </a:r>
              <a:endParaRPr lang="en-US" altLang="zh-TW" sz="1600" dirty="0" smtClean="0">
                <a:latin typeface="微軟正黑體" panose="020B0604030504040204" pitchFamily="34" charset="-120"/>
                <a:ea typeface="微軟正黑體" panose="020B0604030504040204" pitchFamily="34" charset="-120"/>
              </a:endParaRPr>
            </a:p>
            <a:p>
              <a:pPr>
                <a:spcAft>
                  <a:spcPts val="200"/>
                </a:spcAft>
              </a:pPr>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附近地區</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第一期</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範圍</a:t>
              </a:r>
              <a:endParaRPr lang="en-US" altLang="zh-TW" sz="1600" dirty="0" smtClean="0">
                <a:latin typeface="微軟正黑體" panose="020B0604030504040204" pitchFamily="34" charset="-120"/>
                <a:ea typeface="微軟正黑體" panose="020B0604030504040204" pitchFamily="34" charset="-120"/>
              </a:endParaRPr>
            </a:p>
            <a:p>
              <a:pPr>
                <a:spcAft>
                  <a:spcPts val="200"/>
                </a:spcAft>
              </a:pPr>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附近地區</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第二期</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範圍</a:t>
              </a:r>
              <a:endParaRPr lang="en-US" altLang="zh-TW" sz="1600" dirty="0" smtClean="0">
                <a:latin typeface="微軟正黑體" panose="020B0604030504040204" pitchFamily="34" charset="-120"/>
                <a:ea typeface="微軟正黑體" panose="020B0604030504040204" pitchFamily="34" charset="-120"/>
              </a:endParaRPr>
            </a:p>
            <a:p>
              <a:pPr>
                <a:spcAft>
                  <a:spcPts val="200"/>
                </a:spcAft>
              </a:pPr>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剔除區段徵收地區</a:t>
              </a:r>
              <a:endParaRPr lang="en-US" altLang="zh-TW" sz="1600" dirty="0" smtClean="0">
                <a:latin typeface="微軟正黑體" panose="020B0604030504040204" pitchFamily="34" charset="-120"/>
                <a:ea typeface="微軟正黑體" panose="020B0604030504040204" pitchFamily="34" charset="-120"/>
              </a:endParaRPr>
            </a:p>
          </p:txBody>
        </p:sp>
        <p:sp>
          <p:nvSpPr>
            <p:cNvPr id="49" name="矩形 48"/>
            <p:cNvSpPr/>
            <p:nvPr/>
          </p:nvSpPr>
          <p:spPr>
            <a:xfrm>
              <a:off x="1601544" y="4448442"/>
              <a:ext cx="260564" cy="179112"/>
            </a:xfrm>
            <a:prstGeom prst="rect">
              <a:avLst/>
            </a:prstGeom>
            <a:solidFill>
              <a:srgbClr val="CDFF8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1601544" y="4716077"/>
              <a:ext cx="260564" cy="179112"/>
            </a:xfrm>
            <a:prstGeom prst="rect">
              <a:avLst/>
            </a:prstGeom>
            <a:solidFill>
              <a:srgbClr val="FEFFB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1601544" y="4983713"/>
              <a:ext cx="260564" cy="179112"/>
            </a:xfrm>
            <a:prstGeom prst="rect">
              <a:avLst/>
            </a:prstGeom>
            <a:solidFill>
              <a:srgbClr val="FFB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1601544" y="5247118"/>
              <a:ext cx="260564" cy="179112"/>
            </a:xfrm>
            <a:prstGeom prst="rect">
              <a:avLst/>
            </a:prstGeom>
            <a:solidFill>
              <a:srgbClr val="A0A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4" name="文字方塊 53"/>
          <p:cNvSpPr txBox="1"/>
          <p:nvPr/>
        </p:nvSpPr>
        <p:spPr>
          <a:xfrm>
            <a:off x="183894" y="166423"/>
            <a:ext cx="4353071" cy="646331"/>
          </a:xfrm>
          <a:prstGeom prst="rect">
            <a:avLst/>
          </a:prstGeom>
          <a:noFill/>
        </p:spPr>
        <p:txBody>
          <a:bodyPr wrap="square" rtlCol="0">
            <a:spAutoFit/>
          </a:bodyPr>
          <a:lstStyle/>
          <a:p>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壹</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都市</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計畫內容</a:t>
            </a:r>
          </a:p>
        </p:txBody>
      </p:sp>
    </p:spTree>
    <p:extLst>
      <p:ext uri="{BB962C8B-B14F-4D97-AF65-F5344CB8AC3E}">
        <p14:creationId xmlns:p14="http://schemas.microsoft.com/office/powerpoint/2010/main" val="365193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3"/>
          <p:cNvSpPr/>
          <p:nvPr/>
        </p:nvSpPr>
        <p:spPr>
          <a:xfrm>
            <a:off x="802960" y="1104257"/>
            <a:ext cx="3412944" cy="634809"/>
          </a:xfrm>
          <a:custGeom>
            <a:avLst/>
            <a:gdLst/>
            <a:ahLst/>
            <a:cxnLst/>
            <a:rect l="l" t="t" r="r" b="b"/>
            <a:pathLst>
              <a:path w="6120782" h="720092">
                <a:moveTo>
                  <a:pt x="0" y="0"/>
                </a:moveTo>
                <a:lnTo>
                  <a:pt x="6120782" y="0"/>
                </a:lnTo>
                <a:lnTo>
                  <a:pt x="6120782" y="720092"/>
                </a:lnTo>
                <a:lnTo>
                  <a:pt x="270034" y="720092"/>
                </a:lnTo>
                <a:lnTo>
                  <a:pt x="0" y="4500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矩形 2"/>
          <p:cNvSpPr/>
          <p:nvPr/>
        </p:nvSpPr>
        <p:spPr>
          <a:xfrm>
            <a:off x="168151" y="1104257"/>
            <a:ext cx="872862" cy="634809"/>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9A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2" name="矩形 91"/>
          <p:cNvSpPr/>
          <p:nvPr/>
        </p:nvSpPr>
        <p:spPr>
          <a:xfrm>
            <a:off x="924259" y="1160324"/>
            <a:ext cx="3411123" cy="553998"/>
          </a:xfrm>
          <a:prstGeom prst="rect">
            <a:avLst/>
          </a:prstGeom>
        </p:spPr>
        <p:txBody>
          <a:bodyPr wrap="square">
            <a:spAutoFit/>
          </a:bodyPr>
          <a:lstStyle/>
          <a:p>
            <a:r>
              <a:rPr lang="zh-TW" altLang="en-US" sz="3000" b="1"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機場園區作業範圍</a:t>
            </a:r>
          </a:p>
        </p:txBody>
      </p:sp>
      <p:pic>
        <p:nvPicPr>
          <p:cNvPr id="96" name="圖片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234" y="1104257"/>
            <a:ext cx="618726" cy="618726"/>
          </a:xfrm>
          <a:prstGeom prst="rect">
            <a:avLst/>
          </a:prstGeom>
        </p:spPr>
      </p:pic>
      <p:graphicFrame>
        <p:nvGraphicFramePr>
          <p:cNvPr id="21" name="表格 20"/>
          <p:cNvGraphicFramePr>
            <a:graphicFrameLocks noGrp="1"/>
          </p:cNvGraphicFramePr>
          <p:nvPr>
            <p:extLst>
              <p:ext uri="{D42A27DB-BD31-4B8C-83A1-F6EECF244321}">
                <p14:modId xmlns:p14="http://schemas.microsoft.com/office/powerpoint/2010/main" val="254884782"/>
              </p:ext>
            </p:extLst>
          </p:nvPr>
        </p:nvGraphicFramePr>
        <p:xfrm>
          <a:off x="5624611" y="1489348"/>
          <a:ext cx="4429063" cy="4111403"/>
        </p:xfrm>
        <a:graphic>
          <a:graphicData uri="http://schemas.openxmlformats.org/drawingml/2006/table">
            <a:tbl>
              <a:tblPr firstRow="1" bandRow="1"/>
              <a:tblGrid>
                <a:gridCol w="1052209"/>
                <a:gridCol w="1758344"/>
                <a:gridCol w="1618510"/>
              </a:tblGrid>
              <a:tr h="8331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2200" b="1" dirty="0" smtClean="0">
                          <a:latin typeface="微軟正黑體" panose="020B0604030504040204" pitchFamily="34" charset="-120"/>
                          <a:ea typeface="微軟正黑體" panose="020B0604030504040204" pitchFamily="34" charset="-120"/>
                        </a:rPr>
                        <a:t>工作</a:t>
                      </a:r>
                      <a:r>
                        <a:rPr lang="en-US" altLang="zh-TW" sz="2200" b="1" dirty="0" smtClean="0">
                          <a:latin typeface="微軟正黑體" panose="020B0604030504040204" pitchFamily="34" charset="-120"/>
                          <a:ea typeface="微軟正黑體" panose="020B0604030504040204" pitchFamily="34" charset="-120"/>
                        </a:rPr>
                        <a:t/>
                      </a:r>
                      <a:br>
                        <a:rPr lang="en-US" altLang="zh-TW" sz="2200" b="1" dirty="0" smtClean="0">
                          <a:latin typeface="微軟正黑體" panose="020B0604030504040204" pitchFamily="34" charset="-120"/>
                          <a:ea typeface="微軟正黑體" panose="020B0604030504040204" pitchFamily="34" charset="-120"/>
                        </a:rPr>
                      </a:br>
                      <a:r>
                        <a:rPr lang="zh-TW" altLang="en-US" sz="2200" b="1" dirty="0" smtClean="0">
                          <a:latin typeface="微軟正黑體" panose="020B0604030504040204" pitchFamily="34" charset="-120"/>
                          <a:ea typeface="微軟正黑體" panose="020B0604030504040204" pitchFamily="34" charset="-120"/>
                        </a:rPr>
                        <a:t>項目</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81D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2200" b="1" dirty="0" smtClean="0">
                          <a:latin typeface="微軟正黑體" panose="020B0604030504040204" pitchFamily="34" charset="-120"/>
                          <a:ea typeface="微軟正黑體" panose="020B0604030504040204" pitchFamily="34" charset="-120"/>
                        </a:rPr>
                        <a:t>辦理面積</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81D2"/>
                    </a:solidFill>
                  </a:tcPr>
                </a:tc>
                <a:tc>
                  <a:txBody>
                    <a:bodyPr/>
                    <a:lstStyle/>
                    <a:p>
                      <a:pPr marL="0" marR="0" algn="ctr" defTabSz="914400" rtl="0" eaLnBrk="1" latinLnBrk="0" hangingPunct="1">
                        <a:lnSpc>
                          <a:spcPct val="100000"/>
                        </a:lnSpc>
                        <a:spcBef>
                          <a:spcPts val="0"/>
                        </a:spcBef>
                        <a:spcAft>
                          <a:spcPts val="0"/>
                        </a:spcAft>
                        <a:buNone/>
                      </a:pPr>
                      <a:r>
                        <a:rPr lang="zh-TW" altLang="en-US" sz="2200" b="1" i="0" u="none" strike="noStrike" kern="1200" cap="none" dirty="0" smtClean="0">
                          <a:solidFill>
                            <a:schemeClr val="lt1"/>
                          </a:solidFill>
                          <a:latin typeface="微軟正黑體" panose="020B0604030504040204" pitchFamily="34" charset="-120"/>
                          <a:ea typeface="微軟正黑體" panose="020B0604030504040204" pitchFamily="34" charset="-120"/>
                          <a:cs typeface="+mn-cs"/>
                          <a:sym typeface="Arial"/>
                        </a:rPr>
                        <a:t>委辦經費</a:t>
                      </a:r>
                      <a:endParaRPr lang="zh-TW" altLang="en-US" sz="2200" b="1" i="0" u="none" strike="noStrike" kern="1200" cap="none" dirty="0">
                        <a:solidFill>
                          <a:schemeClr val="lt1"/>
                        </a:solidFill>
                        <a:latin typeface="微軟正黑體" panose="020B0604030504040204" pitchFamily="34" charset="-120"/>
                        <a:ea typeface="微軟正黑體" panose="020B0604030504040204" pitchFamily="34" charset="-120"/>
                        <a:cs typeface="+mn-cs"/>
                        <a:sym typeface="Arial"/>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81D2"/>
                    </a:solidFill>
                  </a:tcPr>
                </a:tc>
              </a:tr>
              <a:tr h="10927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2200" b="1" dirty="0" smtClean="0">
                          <a:latin typeface="微軟正黑體" panose="020B0604030504040204" pitchFamily="34" charset="-120"/>
                          <a:ea typeface="微軟正黑體" panose="020B0604030504040204" pitchFamily="34" charset="-120"/>
                        </a:rPr>
                        <a:t>區段</a:t>
                      </a:r>
                      <a:r>
                        <a:rPr lang="en-US" altLang="zh-TW" sz="2200" b="1" dirty="0" smtClean="0">
                          <a:latin typeface="微軟正黑體" panose="020B0604030504040204" pitchFamily="34" charset="-120"/>
                          <a:ea typeface="微軟正黑體" panose="020B0604030504040204" pitchFamily="34" charset="-120"/>
                        </a:rPr>
                        <a:t/>
                      </a:r>
                      <a:br>
                        <a:rPr lang="en-US" altLang="zh-TW" sz="2200" b="1" dirty="0" smtClean="0">
                          <a:latin typeface="微軟正黑體" panose="020B0604030504040204" pitchFamily="34" charset="-120"/>
                          <a:ea typeface="微軟正黑體" panose="020B0604030504040204" pitchFamily="34" charset="-120"/>
                        </a:rPr>
                      </a:br>
                      <a:r>
                        <a:rPr lang="zh-TW" altLang="en-US" sz="2200" b="1" dirty="0" smtClean="0">
                          <a:latin typeface="微軟正黑體" panose="020B0604030504040204" pitchFamily="34" charset="-120"/>
                          <a:ea typeface="微軟正黑體" panose="020B0604030504040204" pitchFamily="34" charset="-120"/>
                        </a:rPr>
                        <a:t>徵收</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2200" b="1" dirty="0" smtClean="0">
                          <a:latin typeface="微軟正黑體" panose="020B0604030504040204" pitchFamily="34" charset="-120"/>
                          <a:ea typeface="微軟正黑體" panose="020B0604030504040204" pitchFamily="34" charset="-120"/>
                        </a:rPr>
                        <a:t>1,415</a:t>
                      </a:r>
                      <a:r>
                        <a:rPr lang="zh-TW" altLang="en-US" sz="2200" b="1" dirty="0" smtClean="0">
                          <a:latin typeface="微軟正黑體" panose="020B0604030504040204" pitchFamily="34" charset="-120"/>
                          <a:ea typeface="微軟正黑體" panose="020B0604030504040204" pitchFamily="34" charset="-120"/>
                        </a:rPr>
                        <a:t>公頃</a:t>
                      </a:r>
                      <a:endParaRPr lang="en-US" altLang="zh-TW" sz="2200" b="1" dirty="0" smtClean="0">
                        <a:latin typeface="微軟正黑體" panose="020B0604030504040204" pitchFamily="34" charset="-120"/>
                        <a:ea typeface="微軟正黑體" panose="020B0604030504040204" pitchFamily="34" charset="-120"/>
                      </a:endParaRPr>
                    </a:p>
                    <a:p>
                      <a:pPr algn="ctr"/>
                      <a:endParaRPr lang="zh-TW" altLang="en-US" sz="18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40000"/>
                      </a:srgbClr>
                    </a:solidFill>
                  </a:tcPr>
                </a:tc>
                <a:tc>
                  <a:txBody>
                    <a:bodyPr/>
                    <a:lstStyle/>
                    <a:p>
                      <a:pPr algn="ctr"/>
                      <a:r>
                        <a:rPr lang="en-US" altLang="zh-TW" sz="2200" b="1" i="0" u="none" strike="noStrike" kern="1200" cap="none" dirty="0" smtClean="0">
                          <a:solidFill>
                            <a:schemeClr val="dk1"/>
                          </a:solidFill>
                          <a:latin typeface="微軟正黑體" panose="020B0604030504040204" pitchFamily="34" charset="-120"/>
                          <a:ea typeface="微軟正黑體" panose="020B0604030504040204" pitchFamily="34" charset="-120"/>
                          <a:cs typeface="+mn-cs"/>
                          <a:sym typeface="Arial"/>
                        </a:rPr>
                        <a:t>13.82</a:t>
                      </a:r>
                      <a:r>
                        <a:rPr lang="zh-TW" altLang="en-US" sz="2200" b="1" i="0" u="none" strike="noStrike" kern="1200" cap="none" dirty="0" smtClean="0">
                          <a:solidFill>
                            <a:schemeClr val="dk1"/>
                          </a:solidFill>
                          <a:latin typeface="微軟正黑體" panose="020B0604030504040204" pitchFamily="34" charset="-120"/>
                          <a:ea typeface="微軟正黑體" panose="020B0604030504040204" pitchFamily="34" charset="-120"/>
                          <a:cs typeface="+mn-cs"/>
                          <a:sym typeface="Arial"/>
                        </a:rPr>
                        <a:t>億元</a:t>
                      </a:r>
                      <a:endParaRPr lang="zh-TW" altLang="en-US" sz="2200" b="1" i="0" u="none" strike="noStrike" kern="1200" cap="none" dirty="0">
                        <a:solidFill>
                          <a:schemeClr val="dk1"/>
                        </a:solidFill>
                        <a:latin typeface="微軟正黑體" panose="020B0604030504040204" pitchFamily="34" charset="-120"/>
                        <a:ea typeface="微軟正黑體" panose="020B0604030504040204" pitchFamily="34" charset="-120"/>
                        <a:cs typeface="+mn-cs"/>
                        <a:sym typeface="Arial"/>
                      </a:endParaRPr>
                    </a:p>
                  </a:txBody>
                  <a:tcPr marL="101600" marR="101600" marT="50800" marB="508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81D2">
                        <a:tint val="40000"/>
                      </a:srgbClr>
                    </a:solidFill>
                  </a:tcPr>
                </a:tc>
              </a:tr>
              <a:tr h="10927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2200" b="1" dirty="0" smtClean="0">
                          <a:latin typeface="微軟正黑體" panose="020B0604030504040204" pitchFamily="34" charset="-120"/>
                          <a:ea typeface="微軟正黑體" panose="020B0604030504040204" pitchFamily="34" charset="-120"/>
                        </a:rPr>
                        <a:t>地上物</a:t>
                      </a:r>
                      <a:endParaRPr lang="en-US" altLang="zh-TW" sz="2200" b="1" dirty="0" smtClean="0">
                        <a:latin typeface="微軟正黑體" panose="020B0604030504040204" pitchFamily="34" charset="-120"/>
                        <a:ea typeface="微軟正黑體" panose="020B0604030504040204" pitchFamily="34" charset="-120"/>
                      </a:endParaRPr>
                    </a:p>
                    <a:p>
                      <a:pPr algn="ctr"/>
                      <a:r>
                        <a:rPr lang="zh-TW" altLang="en-US" sz="2200" b="1" dirty="0" smtClean="0">
                          <a:latin typeface="微軟正黑體" panose="020B0604030504040204" pitchFamily="34" charset="-120"/>
                          <a:ea typeface="微軟正黑體" panose="020B0604030504040204" pitchFamily="34" charset="-120"/>
                        </a:rPr>
                        <a:t>查估</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2200" b="1" dirty="0" smtClean="0">
                          <a:latin typeface="微軟正黑體" panose="020B0604030504040204" pitchFamily="34" charset="-120"/>
                          <a:ea typeface="微軟正黑體" panose="020B0604030504040204" pitchFamily="34" charset="-120"/>
                        </a:rPr>
                        <a:t>981</a:t>
                      </a:r>
                      <a:r>
                        <a:rPr lang="zh-TW" altLang="en-US" sz="2200" b="1" dirty="0" smtClean="0">
                          <a:latin typeface="微軟正黑體" panose="020B0604030504040204" pitchFamily="34" charset="-120"/>
                          <a:ea typeface="微軟正黑體" panose="020B0604030504040204" pitchFamily="34" charset="-120"/>
                        </a:rPr>
                        <a:t>公頃</a:t>
                      </a:r>
                      <a:endParaRPr lang="en-US" altLang="zh-TW" sz="2200" b="1" dirty="0" smtClean="0">
                        <a:latin typeface="微軟正黑體" panose="020B0604030504040204" pitchFamily="34" charset="-120"/>
                        <a:ea typeface="微軟正黑體" panose="020B0604030504040204" pitchFamily="34" charset="-120"/>
                      </a:endParaRPr>
                    </a:p>
                    <a:p>
                      <a:pPr algn="ctr"/>
                      <a:endParaRPr lang="zh-TW" altLang="en-US" sz="18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20000"/>
                      </a:srgbClr>
                    </a:solidFill>
                  </a:tcPr>
                </a:tc>
                <a:tc>
                  <a:txBody>
                    <a:bodyPr/>
                    <a:lstStyle/>
                    <a:p>
                      <a:pPr algn="ctr"/>
                      <a:r>
                        <a:rPr lang="en-US" altLang="zh-TW" sz="2200" b="1" i="0" u="none" strike="noStrike" kern="1200" cap="none" dirty="0" smtClean="0">
                          <a:solidFill>
                            <a:schemeClr val="dk1"/>
                          </a:solidFill>
                          <a:latin typeface="微軟正黑體" panose="020B0604030504040204" pitchFamily="34" charset="-120"/>
                          <a:ea typeface="微軟正黑體" panose="020B0604030504040204" pitchFamily="34" charset="-120"/>
                          <a:cs typeface="+mn-cs"/>
                          <a:sym typeface="Arial"/>
                        </a:rPr>
                        <a:t>2.97</a:t>
                      </a:r>
                      <a:r>
                        <a:rPr lang="zh-TW" altLang="en-US" sz="2200" b="1" i="0" u="none" strike="noStrike" kern="1200" cap="none" dirty="0" smtClean="0">
                          <a:solidFill>
                            <a:schemeClr val="dk1"/>
                          </a:solidFill>
                          <a:latin typeface="微軟正黑體" panose="020B0604030504040204" pitchFamily="34" charset="-120"/>
                          <a:ea typeface="微軟正黑體" panose="020B0604030504040204" pitchFamily="34" charset="-120"/>
                          <a:cs typeface="+mn-cs"/>
                          <a:sym typeface="Arial"/>
                        </a:rPr>
                        <a:t>億元</a:t>
                      </a:r>
                      <a:endParaRPr lang="zh-TW" altLang="en-US" sz="2200" b="1" i="0" u="none" strike="noStrike" kern="1200" cap="none" dirty="0">
                        <a:solidFill>
                          <a:schemeClr val="dk1"/>
                        </a:solidFill>
                        <a:latin typeface="微軟正黑體" panose="020B0604030504040204" pitchFamily="34" charset="-120"/>
                        <a:ea typeface="微軟正黑體" panose="020B0604030504040204" pitchFamily="34" charset="-120"/>
                        <a:cs typeface="+mn-cs"/>
                        <a:sym typeface="Arial"/>
                      </a:endParaRPr>
                    </a:p>
                  </a:txBody>
                  <a:tcPr marL="101600" marR="101600" marT="50800" marB="5080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81D2">
                        <a:tint val="20000"/>
                      </a:srgbClr>
                    </a:solidFill>
                  </a:tcPr>
                </a:tc>
              </a:tr>
              <a:tr h="10927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2200" b="1" dirty="0" smtClean="0">
                          <a:latin typeface="微軟正黑體" panose="020B0604030504040204" pitchFamily="34" charset="-120"/>
                          <a:ea typeface="微軟正黑體" panose="020B0604030504040204" pitchFamily="34" charset="-120"/>
                        </a:rPr>
                        <a:t>公共設施工程</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2200" b="1" dirty="0" smtClean="0">
                          <a:latin typeface="微軟正黑體" panose="020B0604030504040204" pitchFamily="34" charset="-120"/>
                          <a:ea typeface="微軟正黑體" panose="020B0604030504040204" pitchFamily="34" charset="-120"/>
                        </a:rPr>
                        <a:t>566</a:t>
                      </a:r>
                      <a:r>
                        <a:rPr lang="zh-TW" altLang="en-US" sz="2200" b="1" dirty="0" smtClean="0">
                          <a:latin typeface="微軟正黑體" panose="020B0604030504040204" pitchFamily="34" charset="-120"/>
                          <a:ea typeface="微軟正黑體" panose="020B0604030504040204" pitchFamily="34" charset="-120"/>
                        </a:rPr>
                        <a:t>公頃</a:t>
                      </a:r>
                      <a:endParaRPr lang="en-US" altLang="zh-TW" sz="2200" b="1" dirty="0" smtClean="0">
                        <a:latin typeface="微軟正黑體" panose="020B0604030504040204" pitchFamily="34" charset="-120"/>
                        <a:ea typeface="微軟正黑體" panose="020B0604030504040204" pitchFamily="34" charset="-120"/>
                      </a:endParaRPr>
                    </a:p>
                    <a:p>
                      <a:pPr algn="ctr"/>
                      <a:endParaRPr lang="zh-TW" altLang="en-US" sz="18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40000"/>
                      </a:srgbClr>
                    </a:solidFill>
                  </a:tcPr>
                </a:tc>
                <a:tc>
                  <a:txBody>
                    <a:bodyPr/>
                    <a:lstStyle/>
                    <a:p>
                      <a:pPr algn="ctr"/>
                      <a:r>
                        <a:rPr lang="zh-TW" altLang="en-US" sz="2200" b="1" i="0" u="none" strike="noStrike" kern="1200" cap="none" dirty="0" smtClean="0">
                          <a:solidFill>
                            <a:schemeClr val="dk1"/>
                          </a:solidFill>
                          <a:latin typeface="微軟正黑體" panose="020B0604030504040204" pitchFamily="34" charset="-120"/>
                          <a:ea typeface="微軟正黑體" panose="020B0604030504040204" pitchFamily="34" charset="-120"/>
                          <a:cs typeface="+mn-cs"/>
                          <a:sym typeface="Arial"/>
                        </a:rPr>
                        <a:t>尚須協商</a:t>
                      </a:r>
                      <a:endParaRPr lang="zh-TW" altLang="en-US" sz="2200" b="1" i="0" u="none" strike="noStrike" kern="1200" cap="none" dirty="0">
                        <a:solidFill>
                          <a:schemeClr val="dk1"/>
                        </a:solidFill>
                        <a:latin typeface="微軟正黑體" panose="020B0604030504040204" pitchFamily="34" charset="-120"/>
                        <a:ea typeface="微軟正黑體" panose="020B0604030504040204" pitchFamily="34" charset="-120"/>
                        <a:cs typeface="+mn-cs"/>
                        <a:sym typeface="Arial"/>
                      </a:endParaRPr>
                    </a:p>
                  </a:txBody>
                  <a:tcPr marL="101600" marR="101600" marT="50800" marB="5080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B81D2">
                        <a:tint val="40000"/>
                      </a:srgbClr>
                    </a:solidFill>
                  </a:tcPr>
                </a:tc>
              </a:tr>
            </a:tbl>
          </a:graphicData>
        </a:graphic>
      </p:graphicFrame>
      <p:sp>
        <p:nvSpPr>
          <p:cNvPr id="22" name="橢圓 21"/>
          <p:cNvSpPr/>
          <p:nvPr/>
        </p:nvSpPr>
        <p:spPr>
          <a:xfrm>
            <a:off x="7964672" y="2902867"/>
            <a:ext cx="400000" cy="400000"/>
          </a:xfrm>
          <a:prstGeom prst="ellipse">
            <a:avLst/>
          </a:prstGeom>
          <a:solidFill>
            <a:srgbClr val="00B0F0"/>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C</a:t>
            </a:r>
          </a:p>
        </p:txBody>
      </p:sp>
      <p:sp>
        <p:nvSpPr>
          <p:cNvPr id="23" name="十字形 22"/>
          <p:cNvSpPr/>
          <p:nvPr/>
        </p:nvSpPr>
        <p:spPr>
          <a:xfrm>
            <a:off x="7183070" y="2994722"/>
            <a:ext cx="144091" cy="146091"/>
          </a:xfrm>
          <a:prstGeom prst="plus">
            <a:avLst>
              <a:gd name="adj" fmla="val 37818"/>
            </a:avLst>
          </a:prstGeom>
          <a:solidFill>
            <a:srgbClr val="000000"/>
          </a:solidFill>
          <a:ln w="25400" cap="flat" cmpd="sng" algn="ctr">
            <a:solidFill>
              <a:srgbClr val="000000"/>
            </a:solidFill>
            <a:prstDash val="solid"/>
          </a:ln>
          <a:effectLst/>
        </p:spPr>
        <p:txBody>
          <a:bodyPr lIns="101590" tIns="50795" rIns="101590" bIns="50795" rtlCol="0" anchor="ctr"/>
          <a:lstStyle/>
          <a:p>
            <a:pPr algn="ctr" defTabSz="1015905">
              <a:defRPr/>
            </a:pPr>
            <a:endParaRPr lang="zh-TW" altLang="en-US">
              <a:solidFill>
                <a:srgbClr val="FFFFFF"/>
              </a:solidFill>
              <a:ea typeface="新細明體"/>
              <a:cs typeface="+mn-cs"/>
            </a:endParaRPr>
          </a:p>
        </p:txBody>
      </p:sp>
      <p:sp>
        <p:nvSpPr>
          <p:cNvPr id="24" name="十字形 23"/>
          <p:cNvSpPr/>
          <p:nvPr/>
        </p:nvSpPr>
        <p:spPr>
          <a:xfrm>
            <a:off x="7774541" y="2994722"/>
            <a:ext cx="144091" cy="146091"/>
          </a:xfrm>
          <a:prstGeom prst="plus">
            <a:avLst>
              <a:gd name="adj" fmla="val 37818"/>
            </a:avLst>
          </a:prstGeom>
          <a:solidFill>
            <a:srgbClr val="000000"/>
          </a:solidFill>
          <a:ln w="25400" cap="flat" cmpd="sng" algn="ctr">
            <a:solidFill>
              <a:srgbClr val="000000"/>
            </a:solidFill>
            <a:prstDash val="solid"/>
          </a:ln>
          <a:effectLst/>
        </p:spPr>
        <p:txBody>
          <a:bodyPr lIns="101590" tIns="50795" rIns="101590" bIns="50795" rtlCol="0" anchor="ctr"/>
          <a:lstStyle/>
          <a:p>
            <a:pPr algn="ctr" defTabSz="1015905">
              <a:defRPr/>
            </a:pPr>
            <a:endParaRPr lang="zh-TW" altLang="en-US">
              <a:solidFill>
                <a:srgbClr val="FFFFFF"/>
              </a:solidFill>
              <a:ea typeface="新細明體"/>
              <a:cs typeface="+mn-cs"/>
            </a:endParaRPr>
          </a:p>
        </p:txBody>
      </p:sp>
      <p:sp>
        <p:nvSpPr>
          <p:cNvPr id="25" name="橢圓 24"/>
          <p:cNvSpPr/>
          <p:nvPr/>
        </p:nvSpPr>
        <p:spPr>
          <a:xfrm>
            <a:off x="7006081" y="4003534"/>
            <a:ext cx="400000" cy="400000"/>
          </a:xfrm>
          <a:prstGeom prst="ellipse">
            <a:avLst/>
          </a:prstGeom>
          <a:solidFill>
            <a:srgbClr val="0000FF"/>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A</a:t>
            </a:r>
            <a:endParaRPr lang="zh-TW" altLang="en-US" sz="2200" b="1" dirty="0">
              <a:solidFill>
                <a:srgbClr val="FFFFFF"/>
              </a:solidFill>
              <a:ea typeface="新細明體"/>
            </a:endParaRPr>
          </a:p>
        </p:txBody>
      </p:sp>
      <p:sp>
        <p:nvSpPr>
          <p:cNvPr id="26" name="橢圓 25"/>
          <p:cNvSpPr/>
          <p:nvPr/>
        </p:nvSpPr>
        <p:spPr>
          <a:xfrm>
            <a:off x="7641676" y="4003534"/>
            <a:ext cx="400000" cy="400000"/>
          </a:xfrm>
          <a:prstGeom prst="ellipse">
            <a:avLst/>
          </a:prstGeom>
          <a:solidFill>
            <a:srgbClr val="00B0F0"/>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C</a:t>
            </a:r>
          </a:p>
        </p:txBody>
      </p:sp>
      <p:sp>
        <p:nvSpPr>
          <p:cNvPr id="27" name="十字形 26"/>
          <p:cNvSpPr/>
          <p:nvPr/>
        </p:nvSpPr>
        <p:spPr>
          <a:xfrm>
            <a:off x="7449393" y="4106078"/>
            <a:ext cx="144091" cy="146091"/>
          </a:xfrm>
          <a:prstGeom prst="plus">
            <a:avLst>
              <a:gd name="adj" fmla="val 37818"/>
            </a:avLst>
          </a:prstGeom>
          <a:solidFill>
            <a:srgbClr val="000000"/>
          </a:solidFill>
          <a:ln w="25400" cap="flat" cmpd="sng" algn="ctr">
            <a:solidFill>
              <a:srgbClr val="000000"/>
            </a:solidFill>
            <a:prstDash val="solid"/>
          </a:ln>
          <a:effectLst/>
        </p:spPr>
        <p:txBody>
          <a:bodyPr lIns="101590" tIns="50795" rIns="101590" bIns="50795" rtlCol="0" anchor="ctr"/>
          <a:lstStyle/>
          <a:p>
            <a:pPr algn="ctr" defTabSz="1015905">
              <a:defRPr/>
            </a:pPr>
            <a:endParaRPr lang="zh-TW" altLang="en-US">
              <a:solidFill>
                <a:srgbClr val="FFFFFF"/>
              </a:solidFill>
              <a:ea typeface="新細明體"/>
              <a:cs typeface="+mn-cs"/>
            </a:endParaRPr>
          </a:p>
        </p:txBody>
      </p:sp>
      <p:sp>
        <p:nvSpPr>
          <p:cNvPr id="28" name="橢圓 27"/>
          <p:cNvSpPr/>
          <p:nvPr/>
        </p:nvSpPr>
        <p:spPr>
          <a:xfrm>
            <a:off x="6993563" y="5110402"/>
            <a:ext cx="400000" cy="400000"/>
          </a:xfrm>
          <a:prstGeom prst="ellipse">
            <a:avLst/>
          </a:prstGeom>
          <a:solidFill>
            <a:srgbClr val="FF9900"/>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B</a:t>
            </a:r>
            <a:endParaRPr lang="zh-TW" altLang="en-US" sz="2200" b="1" dirty="0">
              <a:solidFill>
                <a:srgbClr val="FFFFFF"/>
              </a:solidFill>
              <a:ea typeface="新細明體"/>
            </a:endParaRPr>
          </a:p>
        </p:txBody>
      </p:sp>
      <p:sp>
        <p:nvSpPr>
          <p:cNvPr id="29" name="橢圓 28"/>
          <p:cNvSpPr/>
          <p:nvPr/>
        </p:nvSpPr>
        <p:spPr>
          <a:xfrm>
            <a:off x="7641676" y="5103765"/>
            <a:ext cx="400000" cy="400000"/>
          </a:xfrm>
          <a:prstGeom prst="ellipse">
            <a:avLst/>
          </a:prstGeom>
          <a:solidFill>
            <a:srgbClr val="00B0F0"/>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C</a:t>
            </a:r>
          </a:p>
        </p:txBody>
      </p:sp>
      <p:sp>
        <p:nvSpPr>
          <p:cNvPr id="30" name="十字形 29"/>
          <p:cNvSpPr/>
          <p:nvPr/>
        </p:nvSpPr>
        <p:spPr>
          <a:xfrm>
            <a:off x="7440506" y="5229678"/>
            <a:ext cx="144091" cy="146091"/>
          </a:xfrm>
          <a:prstGeom prst="plus">
            <a:avLst>
              <a:gd name="adj" fmla="val 37818"/>
            </a:avLst>
          </a:prstGeom>
          <a:solidFill>
            <a:srgbClr val="000000"/>
          </a:solidFill>
          <a:ln w="25400" cap="flat" cmpd="sng" algn="ctr">
            <a:solidFill>
              <a:srgbClr val="000000"/>
            </a:solidFill>
            <a:prstDash val="solid"/>
          </a:ln>
          <a:effectLst/>
        </p:spPr>
        <p:txBody>
          <a:bodyPr lIns="101590" tIns="50795" rIns="101590" bIns="50795" rtlCol="0" anchor="ctr"/>
          <a:lstStyle/>
          <a:p>
            <a:pPr algn="ctr" defTabSz="1015905">
              <a:defRPr/>
            </a:pPr>
            <a:endParaRPr lang="zh-TW" altLang="en-US">
              <a:solidFill>
                <a:srgbClr val="FFFFFF"/>
              </a:solidFill>
              <a:ea typeface="新細明體"/>
              <a:cs typeface="+mn-cs"/>
            </a:endParaRPr>
          </a:p>
        </p:txBody>
      </p:sp>
      <p:sp>
        <p:nvSpPr>
          <p:cNvPr id="31" name="橢圓 30"/>
          <p:cNvSpPr/>
          <p:nvPr/>
        </p:nvSpPr>
        <p:spPr>
          <a:xfrm>
            <a:off x="7357130" y="2896534"/>
            <a:ext cx="400000" cy="400000"/>
          </a:xfrm>
          <a:prstGeom prst="ellipse">
            <a:avLst/>
          </a:prstGeom>
          <a:solidFill>
            <a:srgbClr val="FF9900"/>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B</a:t>
            </a:r>
            <a:endParaRPr lang="zh-TW" altLang="en-US" sz="2200" b="1" dirty="0">
              <a:solidFill>
                <a:srgbClr val="FFFFFF"/>
              </a:solidFill>
              <a:ea typeface="新細明體"/>
            </a:endParaRPr>
          </a:p>
        </p:txBody>
      </p:sp>
      <p:sp>
        <p:nvSpPr>
          <p:cNvPr id="32" name="橢圓 31"/>
          <p:cNvSpPr/>
          <p:nvPr/>
        </p:nvSpPr>
        <p:spPr>
          <a:xfrm>
            <a:off x="6736132" y="2898471"/>
            <a:ext cx="400000" cy="400000"/>
          </a:xfrm>
          <a:prstGeom prst="ellipse">
            <a:avLst/>
          </a:prstGeom>
          <a:solidFill>
            <a:srgbClr val="0000FF"/>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A</a:t>
            </a:r>
            <a:endParaRPr lang="zh-TW" altLang="en-US" sz="2200" b="1" dirty="0">
              <a:solidFill>
                <a:srgbClr val="FFFFFF"/>
              </a:solidFill>
              <a:ea typeface="新細明體"/>
            </a:endParaRPr>
          </a:p>
        </p:txBody>
      </p:sp>
      <p:pic>
        <p:nvPicPr>
          <p:cNvPr id="33" name="圖片 32"/>
          <p:cNvPicPr/>
          <p:nvPr/>
        </p:nvPicPr>
        <p:blipFill>
          <a:blip r:embed="rId3">
            <a:extLst>
              <a:ext uri="{28A0092B-C50C-407E-A947-70E740481C1C}">
                <a14:useLocalDpi xmlns:a14="http://schemas.microsoft.com/office/drawing/2010/main" val="0"/>
              </a:ext>
            </a:extLst>
          </a:blip>
          <a:srcRect/>
          <a:stretch>
            <a:fillRect/>
          </a:stretch>
        </p:blipFill>
        <p:spPr bwMode="auto">
          <a:xfrm>
            <a:off x="39440" y="1794857"/>
            <a:ext cx="5578947" cy="3606409"/>
          </a:xfrm>
          <a:prstGeom prst="rect">
            <a:avLst/>
          </a:prstGeom>
          <a:noFill/>
        </p:spPr>
      </p:pic>
      <p:grpSp>
        <p:nvGrpSpPr>
          <p:cNvPr id="34" name="群組 33"/>
          <p:cNvGrpSpPr/>
          <p:nvPr/>
        </p:nvGrpSpPr>
        <p:grpSpPr>
          <a:xfrm>
            <a:off x="2991768" y="1833842"/>
            <a:ext cx="1845734" cy="511323"/>
            <a:chOff x="-4799815" y="4449274"/>
            <a:chExt cx="4524345" cy="1794785"/>
          </a:xfrm>
        </p:grpSpPr>
        <p:pic>
          <p:nvPicPr>
            <p:cNvPr id="35" name="圖片 34"/>
            <p:cNvPicPr>
              <a:picLocks noChangeAspect="1"/>
            </p:cNvPicPr>
            <p:nvPr/>
          </p:nvPicPr>
          <p:blipFill>
            <a:blip r:embed="rId4"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2070251" y="4449277"/>
              <a:ext cx="1794781" cy="1794781"/>
            </a:xfrm>
            <a:prstGeom prst="rect">
              <a:avLst/>
            </a:prstGeom>
          </p:spPr>
        </p:pic>
        <p:pic>
          <p:nvPicPr>
            <p:cNvPr id="36" name="圖片 35"/>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3538147" y="4449278"/>
              <a:ext cx="541866" cy="1794781"/>
            </a:xfrm>
            <a:prstGeom prst="rect">
              <a:avLst/>
            </a:prstGeom>
          </p:spPr>
        </p:pic>
        <p:pic>
          <p:nvPicPr>
            <p:cNvPr id="37" name="圖片 36"/>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9467" r="48548"/>
            <a:stretch/>
          </p:blipFill>
          <p:spPr>
            <a:xfrm>
              <a:off x="-4799815" y="4449274"/>
              <a:ext cx="753534" cy="1794781"/>
            </a:xfrm>
            <a:prstGeom prst="rect">
              <a:avLst/>
            </a:prstGeom>
          </p:spPr>
        </p:pic>
        <p:pic>
          <p:nvPicPr>
            <p:cNvPr id="38" name="圖片 37"/>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2997412" y="4449278"/>
              <a:ext cx="541866" cy="1794781"/>
            </a:xfrm>
            <a:prstGeom prst="rect">
              <a:avLst/>
            </a:prstGeom>
          </p:spPr>
        </p:pic>
        <p:pic>
          <p:nvPicPr>
            <p:cNvPr id="39" name="圖片 38"/>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2475253" y="4449278"/>
              <a:ext cx="541866" cy="1794781"/>
            </a:xfrm>
            <a:prstGeom prst="rect">
              <a:avLst/>
            </a:prstGeom>
          </p:spPr>
        </p:pic>
        <p:pic>
          <p:nvPicPr>
            <p:cNvPr id="40" name="圖片 39"/>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1934518" y="4449277"/>
              <a:ext cx="541866" cy="1794781"/>
            </a:xfrm>
            <a:prstGeom prst="rect">
              <a:avLst/>
            </a:prstGeom>
          </p:spPr>
        </p:pic>
        <p:pic>
          <p:nvPicPr>
            <p:cNvPr id="41" name="圖片 40"/>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4084246" y="4449276"/>
              <a:ext cx="541866" cy="1794781"/>
            </a:xfrm>
            <a:prstGeom prst="rect">
              <a:avLst/>
            </a:prstGeom>
          </p:spPr>
        </p:pic>
      </p:grpSp>
      <p:sp>
        <p:nvSpPr>
          <p:cNvPr id="42" name="矩形 41"/>
          <p:cNvSpPr/>
          <p:nvPr/>
        </p:nvSpPr>
        <p:spPr>
          <a:xfrm>
            <a:off x="3066621" y="1867219"/>
            <a:ext cx="1567738" cy="444567"/>
          </a:xfrm>
          <a:prstGeom prst="rect">
            <a:avLst/>
          </a:prstGeom>
        </p:spPr>
        <p:txBody>
          <a:bodyPr wrap="none" lIns="101599" tIns="50799" rIns="101599" bIns="50799">
            <a:spAutoFit/>
          </a:bodyPr>
          <a:lstStyle/>
          <a:p>
            <a:r>
              <a:rPr lang="zh-TW" altLang="en-US"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約</a:t>
            </a:r>
            <a:r>
              <a:rPr lang="en-US" altLang="zh-TW"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849</a:t>
            </a:r>
            <a:r>
              <a:rPr lang="zh-TW" altLang="en-US"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p>
        </p:txBody>
      </p:sp>
      <p:grpSp>
        <p:nvGrpSpPr>
          <p:cNvPr id="43" name="群組 42"/>
          <p:cNvGrpSpPr/>
          <p:nvPr/>
        </p:nvGrpSpPr>
        <p:grpSpPr>
          <a:xfrm>
            <a:off x="-37729" y="5010473"/>
            <a:ext cx="1845734" cy="511323"/>
            <a:chOff x="-4799815" y="4449274"/>
            <a:chExt cx="4524345" cy="1794785"/>
          </a:xfrm>
        </p:grpSpPr>
        <p:pic>
          <p:nvPicPr>
            <p:cNvPr id="44" name="圖片 43"/>
            <p:cNvPicPr>
              <a:picLocks noChangeAspect="1"/>
            </p:cNvPicPr>
            <p:nvPr/>
          </p:nvPicPr>
          <p:blipFill>
            <a:blip r:embed="rId4"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2070251" y="4449277"/>
              <a:ext cx="1794781" cy="1794781"/>
            </a:xfrm>
            <a:prstGeom prst="rect">
              <a:avLst/>
            </a:prstGeom>
          </p:spPr>
        </p:pic>
        <p:pic>
          <p:nvPicPr>
            <p:cNvPr id="45" name="圖片 44"/>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3538147" y="4449278"/>
              <a:ext cx="541866" cy="1794781"/>
            </a:xfrm>
            <a:prstGeom prst="rect">
              <a:avLst/>
            </a:prstGeom>
          </p:spPr>
        </p:pic>
        <p:pic>
          <p:nvPicPr>
            <p:cNvPr id="46" name="圖片 45"/>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9467" r="48548"/>
            <a:stretch/>
          </p:blipFill>
          <p:spPr>
            <a:xfrm>
              <a:off x="-4799815" y="4449274"/>
              <a:ext cx="753534" cy="1794781"/>
            </a:xfrm>
            <a:prstGeom prst="rect">
              <a:avLst/>
            </a:prstGeom>
          </p:spPr>
        </p:pic>
        <p:pic>
          <p:nvPicPr>
            <p:cNvPr id="47" name="圖片 46"/>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2997412" y="4449278"/>
              <a:ext cx="541866" cy="1794781"/>
            </a:xfrm>
            <a:prstGeom prst="rect">
              <a:avLst/>
            </a:prstGeom>
          </p:spPr>
        </p:pic>
        <p:pic>
          <p:nvPicPr>
            <p:cNvPr id="48" name="圖片 47"/>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2475253" y="4449278"/>
              <a:ext cx="541866" cy="1794781"/>
            </a:xfrm>
            <a:prstGeom prst="rect">
              <a:avLst/>
            </a:prstGeom>
          </p:spPr>
        </p:pic>
        <p:pic>
          <p:nvPicPr>
            <p:cNvPr id="49" name="圖片 48"/>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1934518" y="4449277"/>
              <a:ext cx="541866" cy="1794781"/>
            </a:xfrm>
            <a:prstGeom prst="rect">
              <a:avLst/>
            </a:prstGeom>
          </p:spPr>
        </p:pic>
        <p:pic>
          <p:nvPicPr>
            <p:cNvPr id="50" name="圖片 49"/>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4084246" y="4449276"/>
              <a:ext cx="541866" cy="1794781"/>
            </a:xfrm>
            <a:prstGeom prst="rect">
              <a:avLst/>
            </a:prstGeom>
          </p:spPr>
        </p:pic>
      </p:grpSp>
      <p:sp>
        <p:nvSpPr>
          <p:cNvPr id="51" name="矩形 50"/>
          <p:cNvSpPr/>
          <p:nvPr/>
        </p:nvSpPr>
        <p:spPr>
          <a:xfrm>
            <a:off x="31692" y="5043850"/>
            <a:ext cx="1567738" cy="444567"/>
          </a:xfrm>
          <a:prstGeom prst="rect">
            <a:avLst/>
          </a:prstGeom>
        </p:spPr>
        <p:txBody>
          <a:bodyPr wrap="none" lIns="101599" tIns="50799" rIns="101599" bIns="50799">
            <a:spAutoFit/>
          </a:bodyPr>
          <a:lstStyle/>
          <a:p>
            <a:r>
              <a:rPr lang="zh-TW" altLang="en-US"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約</a:t>
            </a:r>
            <a:r>
              <a:rPr lang="en-US" altLang="zh-TW"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434</a:t>
            </a:r>
            <a:r>
              <a:rPr lang="zh-TW" altLang="en-US"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p>
        </p:txBody>
      </p:sp>
      <p:grpSp>
        <p:nvGrpSpPr>
          <p:cNvPr id="52" name="群組 51"/>
          <p:cNvGrpSpPr/>
          <p:nvPr/>
        </p:nvGrpSpPr>
        <p:grpSpPr>
          <a:xfrm>
            <a:off x="3785126" y="4974450"/>
            <a:ext cx="1845734" cy="511323"/>
            <a:chOff x="-4799815" y="4449274"/>
            <a:chExt cx="4524345" cy="1794785"/>
          </a:xfrm>
        </p:grpSpPr>
        <p:pic>
          <p:nvPicPr>
            <p:cNvPr id="53" name="圖片 52"/>
            <p:cNvPicPr>
              <a:picLocks noChangeAspect="1"/>
            </p:cNvPicPr>
            <p:nvPr/>
          </p:nvPicPr>
          <p:blipFill>
            <a:blip r:embed="rId4"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2070251" y="4449277"/>
              <a:ext cx="1794781" cy="1794781"/>
            </a:xfrm>
            <a:prstGeom prst="rect">
              <a:avLst/>
            </a:prstGeom>
          </p:spPr>
        </p:pic>
        <p:pic>
          <p:nvPicPr>
            <p:cNvPr id="54" name="圖片 53"/>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3538147" y="4449278"/>
              <a:ext cx="541866" cy="1794781"/>
            </a:xfrm>
            <a:prstGeom prst="rect">
              <a:avLst/>
            </a:prstGeom>
          </p:spPr>
        </p:pic>
        <p:pic>
          <p:nvPicPr>
            <p:cNvPr id="55" name="圖片 54"/>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9467" r="48548"/>
            <a:stretch/>
          </p:blipFill>
          <p:spPr>
            <a:xfrm>
              <a:off x="-4799815" y="4449274"/>
              <a:ext cx="753534" cy="1794781"/>
            </a:xfrm>
            <a:prstGeom prst="rect">
              <a:avLst/>
            </a:prstGeom>
          </p:spPr>
        </p:pic>
        <p:pic>
          <p:nvPicPr>
            <p:cNvPr id="56" name="圖片 55"/>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2997412" y="4449278"/>
              <a:ext cx="541866" cy="1794781"/>
            </a:xfrm>
            <a:prstGeom prst="rect">
              <a:avLst/>
            </a:prstGeom>
          </p:spPr>
        </p:pic>
        <p:pic>
          <p:nvPicPr>
            <p:cNvPr id="57" name="圖片 56"/>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2475253" y="4449278"/>
              <a:ext cx="541866" cy="1794781"/>
            </a:xfrm>
            <a:prstGeom prst="rect">
              <a:avLst/>
            </a:prstGeom>
          </p:spPr>
        </p:pic>
        <p:pic>
          <p:nvPicPr>
            <p:cNvPr id="58" name="圖片 57"/>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1934518" y="4449277"/>
              <a:ext cx="541866" cy="1794781"/>
            </a:xfrm>
            <a:prstGeom prst="rect">
              <a:avLst/>
            </a:prstGeom>
          </p:spPr>
        </p:pic>
        <p:pic>
          <p:nvPicPr>
            <p:cNvPr id="59" name="圖片 58"/>
            <p:cNvPicPr>
              <a:picLocks noChangeAspect="1"/>
            </p:cNvPicPr>
            <p:nvPr/>
          </p:nvPicPr>
          <p:blipFill rotWithShape="1">
            <a:blip r:embed="rId4" cstate="print">
              <a:duotone>
                <a:srgbClr val="FFC000">
                  <a:shade val="45000"/>
                  <a:satMod val="135000"/>
                </a:srgbClr>
                <a:prstClr val="white"/>
              </a:duotone>
              <a:extLst>
                <a:ext uri="{28A0092B-C50C-407E-A947-70E740481C1C}">
                  <a14:useLocalDpi xmlns:a14="http://schemas.microsoft.com/office/drawing/2010/main" val="0"/>
                </a:ext>
              </a:extLst>
            </a:blip>
            <a:srcRect l="25066" r="44743"/>
            <a:stretch/>
          </p:blipFill>
          <p:spPr>
            <a:xfrm>
              <a:off x="-4084246" y="4449276"/>
              <a:ext cx="541866" cy="1794781"/>
            </a:xfrm>
            <a:prstGeom prst="rect">
              <a:avLst/>
            </a:prstGeom>
          </p:spPr>
        </p:pic>
      </p:grpSp>
      <p:sp>
        <p:nvSpPr>
          <p:cNvPr id="60" name="矩形 59"/>
          <p:cNvSpPr/>
          <p:nvPr/>
        </p:nvSpPr>
        <p:spPr>
          <a:xfrm>
            <a:off x="3860770" y="5007827"/>
            <a:ext cx="1567738" cy="444567"/>
          </a:xfrm>
          <a:prstGeom prst="rect">
            <a:avLst/>
          </a:prstGeom>
        </p:spPr>
        <p:txBody>
          <a:bodyPr wrap="none" lIns="101599" tIns="50799" rIns="101599" bIns="50799">
            <a:spAutoFit/>
          </a:bodyPr>
          <a:lstStyle/>
          <a:p>
            <a:r>
              <a:rPr lang="zh-TW" altLang="en-US"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約</a:t>
            </a:r>
            <a:r>
              <a:rPr lang="en-US" altLang="zh-TW"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132</a:t>
            </a:r>
            <a:r>
              <a:rPr lang="zh-TW" altLang="en-US" sz="2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公頃</a:t>
            </a:r>
          </a:p>
        </p:txBody>
      </p:sp>
      <p:sp>
        <p:nvSpPr>
          <p:cNvPr id="61" name="橢圓 60"/>
          <p:cNvSpPr/>
          <p:nvPr/>
        </p:nvSpPr>
        <p:spPr>
          <a:xfrm>
            <a:off x="-41864" y="4664382"/>
            <a:ext cx="400000" cy="400000"/>
          </a:xfrm>
          <a:prstGeom prst="ellipse">
            <a:avLst/>
          </a:prstGeom>
          <a:solidFill>
            <a:srgbClr val="FF9900"/>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B</a:t>
            </a:r>
            <a:endParaRPr lang="zh-TW" altLang="en-US" sz="2200" b="1" dirty="0">
              <a:solidFill>
                <a:srgbClr val="FFFFFF"/>
              </a:solidFill>
              <a:ea typeface="新細明體"/>
            </a:endParaRPr>
          </a:p>
        </p:txBody>
      </p:sp>
      <p:sp>
        <p:nvSpPr>
          <p:cNvPr id="62" name="橢圓 61"/>
          <p:cNvSpPr/>
          <p:nvPr/>
        </p:nvSpPr>
        <p:spPr>
          <a:xfrm>
            <a:off x="4401023" y="1400860"/>
            <a:ext cx="400000" cy="400000"/>
          </a:xfrm>
          <a:prstGeom prst="ellipse">
            <a:avLst/>
          </a:prstGeom>
          <a:solidFill>
            <a:srgbClr val="0000FF"/>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A</a:t>
            </a:r>
            <a:endParaRPr lang="zh-TW" altLang="en-US" sz="2200" b="1" dirty="0">
              <a:solidFill>
                <a:srgbClr val="FFFFFF"/>
              </a:solidFill>
              <a:ea typeface="新細明體"/>
            </a:endParaRPr>
          </a:p>
        </p:txBody>
      </p:sp>
      <p:sp>
        <p:nvSpPr>
          <p:cNvPr id="63" name="橢圓 62"/>
          <p:cNvSpPr/>
          <p:nvPr/>
        </p:nvSpPr>
        <p:spPr>
          <a:xfrm>
            <a:off x="4409832" y="4652933"/>
            <a:ext cx="400000" cy="400000"/>
          </a:xfrm>
          <a:prstGeom prst="ellipse">
            <a:avLst/>
          </a:prstGeom>
          <a:solidFill>
            <a:srgbClr val="00B0F0"/>
          </a:solidFill>
          <a:ln w="25400" cap="flat" cmpd="sng" algn="ctr">
            <a:solidFill>
              <a:srgbClr val="FFFFFF"/>
            </a:solidFill>
            <a:prstDash val="solid"/>
          </a:ln>
          <a:effectLst/>
        </p:spPr>
        <p:txBody>
          <a:bodyPr lIns="101590" tIns="50795" rIns="101590" bIns="50795" rtlCol="0" anchor="ctr"/>
          <a:lstStyle/>
          <a:p>
            <a:pPr algn="ctr" defTabSz="1015905">
              <a:defRPr/>
            </a:pPr>
            <a:r>
              <a:rPr lang="en-US" altLang="zh-TW" sz="2200" b="1" dirty="0">
                <a:solidFill>
                  <a:srgbClr val="FFFFFF"/>
                </a:solidFill>
                <a:ea typeface="新細明體"/>
              </a:rPr>
              <a:t>C</a:t>
            </a:r>
          </a:p>
        </p:txBody>
      </p:sp>
      <p:sp>
        <p:nvSpPr>
          <p:cNvPr id="97" name="投影片編號版面配置區 96"/>
          <p:cNvSpPr>
            <a:spLocks noGrp="1"/>
          </p:cNvSpPr>
          <p:nvPr>
            <p:ph type="sldNum" sz="quarter" idx="12"/>
          </p:nvPr>
        </p:nvSpPr>
        <p:spPr/>
        <p:txBody>
          <a:bodyPr/>
          <a:lstStyle/>
          <a:p>
            <a:r>
              <a:rPr lang="en-US" altLang="zh-TW" smtClean="0"/>
              <a:t>-</a:t>
            </a:r>
            <a:fld id="{6454F68C-CD4D-4987-BA76-862EACAFF5E4}" type="slidenum">
              <a:rPr lang="zh-TW" altLang="en-US" smtClean="0"/>
              <a:pPr/>
              <a:t>5</a:t>
            </a:fld>
            <a:r>
              <a:rPr lang="en-US" altLang="zh-TW" smtClean="0"/>
              <a:t>-</a:t>
            </a:r>
            <a:endParaRPr lang="zh-TW" altLang="en-US" dirty="0"/>
          </a:p>
        </p:txBody>
      </p:sp>
      <p:sp>
        <p:nvSpPr>
          <p:cNvPr id="64" name="文字方塊 63"/>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貳</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徵收作業範圍</a:t>
            </a:r>
          </a:p>
        </p:txBody>
      </p:sp>
    </p:spTree>
    <p:extLst>
      <p:ext uri="{BB962C8B-B14F-4D97-AF65-F5344CB8AC3E}">
        <p14:creationId xmlns:p14="http://schemas.microsoft.com/office/powerpoint/2010/main" val="248630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投影片編號版面配置區 19"/>
          <p:cNvSpPr>
            <a:spLocks noGrp="1"/>
          </p:cNvSpPr>
          <p:nvPr>
            <p:ph type="sldNum" sz="quarter" idx="12"/>
          </p:nvPr>
        </p:nvSpPr>
        <p:spPr/>
        <p:txBody>
          <a:bodyPr/>
          <a:lstStyle/>
          <a:p>
            <a:r>
              <a:rPr lang="en-US" altLang="zh-TW" smtClean="0"/>
              <a:t>-</a:t>
            </a:r>
            <a:fld id="{6454F68C-CD4D-4987-BA76-862EACAFF5E4}" type="slidenum">
              <a:rPr lang="zh-TW" altLang="en-US" smtClean="0"/>
              <a:pPr/>
              <a:t>6</a:t>
            </a:fld>
            <a:r>
              <a:rPr lang="en-US" altLang="zh-TW" smtClean="0"/>
              <a:t>-</a:t>
            </a:r>
            <a:endParaRPr lang="zh-TW" altLang="en-US" dirty="0"/>
          </a:p>
        </p:txBody>
      </p:sp>
      <p:pic>
        <p:nvPicPr>
          <p:cNvPr id="10" name="圖片 9"/>
          <p:cNvPicPr/>
          <p:nvPr/>
        </p:nvPicPr>
        <p:blipFill rotWithShape="1">
          <a:blip r:embed="rId2" cstate="print">
            <a:extLst>
              <a:ext uri="{28A0092B-C50C-407E-A947-70E740481C1C}">
                <a14:useLocalDpi xmlns:a14="http://schemas.microsoft.com/office/drawing/2010/main" val="0"/>
              </a:ext>
            </a:extLst>
          </a:blip>
          <a:srcRect l="5543" t="12857" r="13999" b="28890"/>
          <a:stretch/>
        </p:blipFill>
        <p:spPr bwMode="auto">
          <a:xfrm>
            <a:off x="3800286" y="969182"/>
            <a:ext cx="6357032" cy="466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表格 10"/>
          <p:cNvGraphicFramePr>
            <a:graphicFrameLocks noGrp="1"/>
          </p:cNvGraphicFramePr>
          <p:nvPr>
            <p:extLst>
              <p:ext uri="{D42A27DB-BD31-4B8C-83A1-F6EECF244321}">
                <p14:modId xmlns:p14="http://schemas.microsoft.com/office/powerpoint/2010/main" val="1872216734"/>
              </p:ext>
            </p:extLst>
          </p:nvPr>
        </p:nvGraphicFramePr>
        <p:xfrm>
          <a:off x="368592" y="1888015"/>
          <a:ext cx="3580390" cy="2691693"/>
        </p:xfrm>
        <a:graphic>
          <a:graphicData uri="http://schemas.openxmlformats.org/drawingml/2006/table">
            <a:tbl>
              <a:tblPr firstRow="1" bandRow="1"/>
              <a:tblGrid>
                <a:gridCol w="1938549"/>
                <a:gridCol w="1641841"/>
              </a:tblGrid>
              <a:tr h="60944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2200" b="1" dirty="0" smtClean="0">
                          <a:latin typeface="微軟正黑體" panose="020B0604030504040204" pitchFamily="34" charset="-120"/>
                          <a:ea typeface="微軟正黑體" panose="020B0604030504040204" pitchFamily="34" charset="-120"/>
                        </a:rPr>
                        <a:t>工作項目</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81D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2200" b="1" dirty="0" smtClean="0">
                          <a:latin typeface="微軟正黑體" panose="020B0604030504040204" pitchFamily="34" charset="-120"/>
                          <a:ea typeface="微軟正黑體" panose="020B0604030504040204" pitchFamily="34" charset="-120"/>
                        </a:rPr>
                        <a:t>辦理面積</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81D2"/>
                    </a:solidFill>
                  </a:tcPr>
                </a:tc>
              </a:tr>
              <a:tr h="6758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2200" b="1" dirty="0" smtClean="0">
                          <a:latin typeface="微軟正黑體" panose="020B0604030504040204" pitchFamily="34" charset="-120"/>
                          <a:ea typeface="微軟正黑體" panose="020B0604030504040204" pitchFamily="34" charset="-120"/>
                        </a:rPr>
                        <a:t>區段徵收</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40000"/>
                      </a:srgbClr>
                    </a:solidFill>
                  </a:tcPr>
                </a:tc>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2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1,186</a:t>
                      </a:r>
                      <a:r>
                        <a:rPr lang="zh-TW" altLang="en-US" sz="2200" b="1" dirty="0" smtClean="0">
                          <a:latin typeface="微軟正黑體" panose="020B0604030504040204" pitchFamily="34" charset="-120"/>
                          <a:ea typeface="微軟正黑體" panose="020B0604030504040204" pitchFamily="34" charset="-120"/>
                        </a:rPr>
                        <a:t>公頃</a:t>
                      </a:r>
                      <a:endParaRPr lang="zh-TW" altLang="en-US" sz="18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81D2">
                        <a:tint val="40000"/>
                      </a:srgbClr>
                    </a:solidFill>
                  </a:tcPr>
                </a:tc>
              </a:tr>
              <a:tr h="75720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2200" b="1" dirty="0" smtClean="0">
                          <a:latin typeface="微軟正黑體" panose="020B0604030504040204" pitchFamily="34" charset="-120"/>
                          <a:ea typeface="微軟正黑體" panose="020B0604030504040204" pitchFamily="34" charset="-120"/>
                        </a:rPr>
                        <a:t>地上物查估</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20000"/>
                      </a:srgbClr>
                    </a:solidFill>
                  </a:tcP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20000"/>
                      </a:srgbClr>
                    </a:solidFill>
                  </a:tcPr>
                </a:tc>
              </a:tr>
              <a:tr h="6492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2200" b="1" dirty="0" smtClean="0">
                          <a:latin typeface="微軟正黑體" panose="020B0604030504040204" pitchFamily="34" charset="-120"/>
                          <a:ea typeface="微軟正黑體" panose="020B0604030504040204" pitchFamily="34" charset="-120"/>
                        </a:rPr>
                        <a:t>公共設施工程</a:t>
                      </a:r>
                      <a:endParaRPr lang="zh-TW" altLang="en-US" sz="2200" b="1" dirty="0">
                        <a:latin typeface="微軟正黑體" panose="020B0604030504040204" pitchFamily="34" charset="-120"/>
                        <a:ea typeface="微軟正黑體" panose="020B0604030504040204" pitchFamily="34" charset="-120"/>
                      </a:endParaRPr>
                    </a:p>
                  </a:txBody>
                  <a:tcPr marL="101600" marR="101600" marT="50800" marB="5080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81D2">
                        <a:tint val="40000"/>
                      </a:srgbClr>
                    </a:solidFill>
                  </a:tcP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B81D2">
                        <a:tint val="40000"/>
                      </a:srgbClr>
                    </a:solidFill>
                  </a:tcPr>
                </a:tc>
              </a:tr>
            </a:tbl>
          </a:graphicData>
        </a:graphic>
      </p:graphicFrame>
      <p:sp>
        <p:nvSpPr>
          <p:cNvPr id="12" name="矩形 3"/>
          <p:cNvSpPr/>
          <p:nvPr/>
        </p:nvSpPr>
        <p:spPr>
          <a:xfrm>
            <a:off x="1073937" y="1166239"/>
            <a:ext cx="4684854" cy="613898"/>
          </a:xfrm>
          <a:custGeom>
            <a:avLst/>
            <a:gdLst/>
            <a:ahLst/>
            <a:cxnLst/>
            <a:rect l="l" t="t" r="r" b="b"/>
            <a:pathLst>
              <a:path w="6120782" h="720092">
                <a:moveTo>
                  <a:pt x="0" y="0"/>
                </a:moveTo>
                <a:lnTo>
                  <a:pt x="6120782" y="0"/>
                </a:lnTo>
                <a:lnTo>
                  <a:pt x="6120782" y="720092"/>
                </a:lnTo>
                <a:lnTo>
                  <a:pt x="270034" y="720092"/>
                </a:lnTo>
                <a:lnTo>
                  <a:pt x="0" y="4500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590" tIns="50795" rIns="101590" bIns="50795" rtlCol="0" anchor="ctr"/>
          <a:lstStyle/>
          <a:p>
            <a:pPr algn="ctr"/>
            <a:endParaRPr lang="en-US" dirty="0"/>
          </a:p>
        </p:txBody>
      </p:sp>
      <p:sp>
        <p:nvSpPr>
          <p:cNvPr id="13" name="矩形 2"/>
          <p:cNvSpPr/>
          <p:nvPr/>
        </p:nvSpPr>
        <p:spPr>
          <a:xfrm>
            <a:off x="368591" y="1166239"/>
            <a:ext cx="969847" cy="61389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79BD9A"/>
          </a:solidFill>
          <a:ln>
            <a:noFill/>
          </a:ln>
        </p:spPr>
        <p:style>
          <a:lnRef idx="2">
            <a:schemeClr val="accent1">
              <a:shade val="50000"/>
            </a:schemeClr>
          </a:lnRef>
          <a:fillRef idx="1">
            <a:schemeClr val="accent1"/>
          </a:fillRef>
          <a:effectRef idx="0">
            <a:schemeClr val="accent1"/>
          </a:effectRef>
          <a:fontRef idx="minor">
            <a:schemeClr val="lt1"/>
          </a:fontRef>
        </p:style>
        <p:txBody>
          <a:bodyPr lIns="101590" tIns="50795" rIns="101590" bIns="50795" rtlCol="0" anchor="ctr"/>
          <a:lstStyle/>
          <a:p>
            <a:pPr algn="ctr"/>
            <a:endParaRPr lang="en-US" dirty="0">
              <a:solidFill>
                <a:schemeClr val="bg1"/>
              </a:solidFill>
            </a:endParaRPr>
          </a:p>
        </p:txBody>
      </p:sp>
      <p:sp>
        <p:nvSpPr>
          <p:cNvPr id="14" name="矩形 13"/>
          <p:cNvSpPr/>
          <p:nvPr/>
        </p:nvSpPr>
        <p:spPr>
          <a:xfrm>
            <a:off x="1181499" y="1199611"/>
            <a:ext cx="4541969" cy="547159"/>
          </a:xfrm>
          <a:prstGeom prst="rect">
            <a:avLst/>
          </a:prstGeom>
        </p:spPr>
        <p:txBody>
          <a:bodyPr wrap="square" lIns="101590" tIns="50795" rIns="101590" bIns="50795">
            <a:spAutoFit/>
          </a:bodyPr>
          <a:lstStyle/>
          <a:p>
            <a:r>
              <a:rPr lang="zh-TW" altLang="en-US" sz="2900" b="1" dirty="0">
                <a:solidFill>
                  <a:srgbClr val="FF614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附近地區</a:t>
            </a:r>
            <a:r>
              <a:rPr lang="en-US" altLang="zh-TW" sz="2900" b="1" dirty="0">
                <a:solidFill>
                  <a:srgbClr val="FF614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900" b="1" dirty="0">
                <a:solidFill>
                  <a:srgbClr val="FF614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第一期</a:t>
            </a:r>
            <a:r>
              <a:rPr lang="en-US" altLang="zh-TW" sz="2900" b="1" dirty="0">
                <a:solidFill>
                  <a:srgbClr val="FF614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900" b="1" dirty="0">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作業範圍</a:t>
            </a:r>
          </a:p>
        </p:txBody>
      </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30" y="1209185"/>
            <a:ext cx="518072" cy="518072"/>
          </a:xfrm>
          <a:prstGeom prst="rect">
            <a:avLst/>
          </a:prstGeom>
        </p:spPr>
      </p:pic>
      <p:sp>
        <p:nvSpPr>
          <p:cNvPr id="16" name="文字方塊 15"/>
          <p:cNvSpPr txBox="1"/>
          <p:nvPr/>
        </p:nvSpPr>
        <p:spPr>
          <a:xfrm>
            <a:off x="183894" y="166423"/>
            <a:ext cx="4353071" cy="646331"/>
          </a:xfrm>
          <a:prstGeom prst="rect">
            <a:avLst/>
          </a:prstGeom>
          <a:noFill/>
        </p:spPr>
        <p:txBody>
          <a:bodyPr wrap="square" rtlCol="0">
            <a:spAutoFit/>
          </a:bodyPr>
          <a:lstStyle/>
          <a:p>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貳</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徵收作業範圍</a:t>
            </a:r>
          </a:p>
        </p:txBody>
      </p:sp>
    </p:spTree>
    <p:extLst>
      <p:ext uri="{BB962C8B-B14F-4D97-AF65-F5344CB8AC3E}">
        <p14:creationId xmlns:p14="http://schemas.microsoft.com/office/powerpoint/2010/main" val="4102066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投影片編號版面配置區 93"/>
          <p:cNvSpPr>
            <a:spLocks noGrp="1"/>
          </p:cNvSpPr>
          <p:nvPr>
            <p:ph type="sldNum" sz="quarter" idx="12"/>
          </p:nvPr>
        </p:nvSpPr>
        <p:spPr/>
        <p:txBody>
          <a:bodyPr/>
          <a:lstStyle/>
          <a:p>
            <a:r>
              <a:rPr lang="en-US" altLang="zh-TW" dirty="0" smtClean="0"/>
              <a:t>-</a:t>
            </a:r>
            <a:fld id="{6454F68C-CD4D-4987-BA76-862EACAFF5E4}" type="slidenum">
              <a:rPr lang="zh-TW" altLang="en-US" smtClean="0"/>
              <a:pPr/>
              <a:t>7</a:t>
            </a:fld>
            <a:r>
              <a:rPr lang="en-US" altLang="zh-TW" dirty="0" smtClean="0"/>
              <a:t>-</a:t>
            </a:r>
            <a:endParaRPr lang="zh-TW" altLang="en-US" dirty="0"/>
          </a:p>
        </p:txBody>
      </p:sp>
      <p:sp>
        <p:nvSpPr>
          <p:cNvPr id="191" name="文字方塊 190"/>
          <p:cNvSpPr txBox="1"/>
          <p:nvPr/>
        </p:nvSpPr>
        <p:spPr>
          <a:xfrm>
            <a:off x="183894" y="166423"/>
            <a:ext cx="4353071" cy="646331"/>
          </a:xfrm>
          <a:prstGeom prst="rect">
            <a:avLst/>
          </a:prstGeom>
          <a:noFill/>
        </p:spPr>
        <p:txBody>
          <a:bodyPr wrap="square" rtlCol="0">
            <a:spAutoFit/>
          </a:bodyPr>
          <a:lstStyle/>
          <a:p>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参</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預計辦理期程</a:t>
            </a:r>
          </a:p>
        </p:txBody>
      </p:sp>
      <p:pic>
        <p:nvPicPr>
          <p:cNvPr id="95" name="圖片 9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8" y="986770"/>
            <a:ext cx="9073008" cy="4895066"/>
          </a:xfrm>
          <a:prstGeom prst="rect">
            <a:avLst/>
          </a:prstGeom>
        </p:spPr>
      </p:pic>
    </p:spTree>
    <p:extLst>
      <p:ext uri="{BB962C8B-B14F-4D97-AF65-F5344CB8AC3E}">
        <p14:creationId xmlns:p14="http://schemas.microsoft.com/office/powerpoint/2010/main" val="55205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8</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5" name="TextBox 20"/>
          <p:cNvSpPr txBox="1"/>
          <p:nvPr/>
        </p:nvSpPr>
        <p:spPr>
          <a:xfrm>
            <a:off x="1047552" y="2137420"/>
            <a:ext cx="8928992" cy="3334236"/>
          </a:xfrm>
          <a:prstGeom prst="rect">
            <a:avLst/>
          </a:prstGeom>
          <a:noFill/>
        </p:spPr>
        <p:txBody>
          <a:bodyPr wrap="square" lIns="101589" tIns="50795" rIns="101589" bIns="50795" rtlCol="0">
            <a:spAutoFit/>
          </a:bodyPr>
          <a:lstStyle/>
          <a:p>
            <a:pPr marL="355600" indent="-355600" algn="just" defTabSz="457200" latinLnBrk="0" hangingPunct="0">
              <a:lnSpc>
                <a:spcPts val="3600"/>
              </a:lnSpc>
              <a:spcAft>
                <a:spcPts val="600"/>
              </a:spcAft>
              <a:buClr>
                <a:srgbClr val="353535"/>
              </a:buClr>
              <a:buBlip>
                <a:blip r:embed="rId2"/>
              </a:buBlip>
              <a:defRPr/>
            </a:pPr>
            <a:r>
              <a:rPr lang="zh-TW" altLang="en-US" sz="26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附</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近地區</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第一期</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區段徵收案於</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107</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年</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6</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19</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日函送區段徵收財務評估報告書及相關資料報請內政部審議開發範圍及抵價地比例，該部於</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107</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年</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6</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28</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日及</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9</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5</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日分別召開內政部土地徵收審議小組專案小組第</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次及第</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2</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次會</a:t>
            </a:r>
            <a:r>
              <a:rPr lang="zh-TW" altLang="en-US" sz="26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議，</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本府業依委員意見補充資料，並於</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107</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年</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9</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月</a:t>
            </a:r>
            <a:r>
              <a:rPr lang="en-US" altLang="zh-TW"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26</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日將修正後報告書提送內政部，</a:t>
            </a: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該</a:t>
            </a:r>
            <a:r>
              <a:rPr lang="zh-TW" altLang="en-US" sz="2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部訂於</a:t>
            </a:r>
            <a:r>
              <a:rPr lang="en-US"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107</a:t>
            </a: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年</a:t>
            </a:r>
            <a:r>
              <a:rPr lang="en-US"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10</a:t>
            </a: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月</a:t>
            </a:r>
            <a:r>
              <a:rPr lang="en-US"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31</a:t>
            </a: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日召開內政部土地徵收審議小組第</a:t>
            </a:r>
            <a:r>
              <a:rPr lang="en-US" altLang="zh-TW"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171</a:t>
            </a:r>
            <a:r>
              <a:rPr lang="zh-TW" altLang="en-US" sz="2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次會議審議</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p>
        </p:txBody>
      </p:sp>
      <p:sp>
        <p:nvSpPr>
          <p:cNvPr id="16" name="矩形 3"/>
          <p:cNvSpPr/>
          <p:nvPr/>
        </p:nvSpPr>
        <p:spPr>
          <a:xfrm>
            <a:off x="950745" y="1319605"/>
            <a:ext cx="5466076"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17"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18" name="矩形 17"/>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區段徵收範圍及抵價地比例報核</a:t>
            </a:r>
          </a:p>
        </p:txBody>
      </p:sp>
      <p:sp>
        <p:nvSpPr>
          <p:cNvPr id="19"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一</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Tree>
    <p:extLst>
      <p:ext uri="{BB962C8B-B14F-4D97-AF65-F5344CB8AC3E}">
        <p14:creationId xmlns:p14="http://schemas.microsoft.com/office/powerpoint/2010/main" val="34247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107新工作\##航空城估價\1070312工作小組會議\未命名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17"/>
          <a:stretch/>
        </p:blipFill>
        <p:spPr bwMode="auto">
          <a:xfrm>
            <a:off x="5224016" y="1218215"/>
            <a:ext cx="5190995" cy="3641643"/>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r>
              <a:rPr lang="en-US" altLang="zh-TW" smtClean="0"/>
              <a:t>-</a:t>
            </a:r>
            <a:fld id="{6454F68C-CD4D-4987-BA76-862EACAFF5E4}" type="slidenum">
              <a:rPr lang="zh-TW" altLang="en-US" smtClean="0"/>
              <a:pPr/>
              <a:t>9</a:t>
            </a:fld>
            <a:r>
              <a:rPr lang="en-US" altLang="zh-TW" smtClean="0"/>
              <a:t>-</a:t>
            </a:r>
            <a:endParaRPr lang="zh-TW" altLang="en-US" dirty="0"/>
          </a:p>
        </p:txBody>
      </p:sp>
      <p:sp>
        <p:nvSpPr>
          <p:cNvPr id="3" name="文字方塊 2"/>
          <p:cNvSpPr txBox="1"/>
          <p:nvPr/>
        </p:nvSpPr>
        <p:spPr>
          <a:xfrm>
            <a:off x="183894" y="166423"/>
            <a:ext cx="4353071" cy="646331"/>
          </a:xfrm>
          <a:prstGeom prst="rect">
            <a:avLst/>
          </a:prstGeom>
          <a:noFill/>
        </p:spPr>
        <p:txBody>
          <a:bodyPr wrap="square" rtlCol="0">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a:t>
            </a:r>
            <a:r>
              <a:rPr lang="en-US" altLang="zh-TW"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辦理情形</a:t>
            </a:r>
          </a:p>
        </p:txBody>
      </p:sp>
      <p:sp>
        <p:nvSpPr>
          <p:cNvPr id="10" name="TextBox 20"/>
          <p:cNvSpPr txBox="1"/>
          <p:nvPr/>
        </p:nvSpPr>
        <p:spPr>
          <a:xfrm>
            <a:off x="-104576" y="1910343"/>
            <a:ext cx="5616624" cy="2949515"/>
          </a:xfrm>
          <a:prstGeom prst="rect">
            <a:avLst/>
          </a:prstGeom>
          <a:noFill/>
        </p:spPr>
        <p:txBody>
          <a:bodyPr wrap="square" lIns="101589" tIns="50795" rIns="101589" bIns="50795" rtlCol="0">
            <a:spAutoFit/>
          </a:bodyPr>
          <a:lstStyle/>
          <a:p>
            <a:pPr marL="990600" indent="-355600" algn="just" defTabSz="457200" latinLnBrk="0" hangingPunct="0">
              <a:lnSpc>
                <a:spcPts val="3600"/>
              </a:lnSpc>
              <a:spcAft>
                <a:spcPts val="600"/>
              </a:spcAft>
              <a:buClr>
                <a:srgbClr val="353535"/>
              </a:buClr>
              <a:buBlip>
                <a:blip r:embed="rId3"/>
              </a:buBlip>
              <a:defRPr/>
            </a:pP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由本府地政局辦理，其中比準地查估部分，委由不動產估價師聯合事務所辦理。</a:t>
            </a:r>
          </a:p>
          <a:p>
            <a:pPr marL="990600" indent="-355600" algn="just" defTabSz="457200" latinLnBrk="0" hangingPunct="0">
              <a:lnSpc>
                <a:spcPts val="3600"/>
              </a:lnSpc>
              <a:spcAft>
                <a:spcPts val="600"/>
              </a:spcAft>
              <a:buClr>
                <a:srgbClr val="353535"/>
              </a:buClr>
              <a:buBlip>
                <a:blip r:embed="rId3"/>
              </a:buBlip>
              <a:defRPr/>
            </a:pP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其餘作業如：劃分地價區段及進行宗地個別因素清查等則由地政局成立工作小組辦理</a:t>
            </a:r>
            <a:r>
              <a:rPr lang="zh-TW" altLang="en-US" sz="2600" dirty="0" smtClean="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endPar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endParaRPr>
          </a:p>
        </p:txBody>
      </p:sp>
      <p:sp>
        <p:nvSpPr>
          <p:cNvPr id="11" name="矩形 3"/>
          <p:cNvSpPr/>
          <p:nvPr/>
        </p:nvSpPr>
        <p:spPr>
          <a:xfrm>
            <a:off x="950745" y="1319605"/>
            <a:ext cx="4345279" cy="552508"/>
          </a:xfrm>
          <a:custGeom>
            <a:avLst/>
            <a:gdLst>
              <a:gd name="connsiteX0" fmla="*/ 0 w 6120782"/>
              <a:gd name="connsiteY0" fmla="*/ 0 h 720092"/>
              <a:gd name="connsiteX1" fmla="*/ 6120782 w 6120782"/>
              <a:gd name="connsiteY1" fmla="*/ 0 h 720092"/>
              <a:gd name="connsiteX2" fmla="*/ 6120782 w 6120782"/>
              <a:gd name="connsiteY2" fmla="*/ 720092 h 720092"/>
              <a:gd name="connsiteX3" fmla="*/ 257208 w 6120782"/>
              <a:gd name="connsiteY3" fmla="*/ 720092 h 720092"/>
              <a:gd name="connsiteX4" fmla="*/ 0 w 6120782"/>
              <a:gd name="connsiteY4" fmla="*/ 450058 h 720092"/>
              <a:gd name="connsiteX5" fmla="*/ 0 w 6120782"/>
              <a:gd name="connsiteY5" fmla="*/ 0 h 7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0782" h="720092">
                <a:moveTo>
                  <a:pt x="0" y="0"/>
                </a:moveTo>
                <a:lnTo>
                  <a:pt x="6120782" y="0"/>
                </a:lnTo>
                <a:lnTo>
                  <a:pt x="6120782" y="720092"/>
                </a:lnTo>
                <a:lnTo>
                  <a:pt x="257208" y="720092"/>
                </a:lnTo>
                <a:lnTo>
                  <a:pt x="0" y="450058"/>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12" name="矩形 2"/>
          <p:cNvSpPr/>
          <p:nvPr/>
        </p:nvSpPr>
        <p:spPr>
          <a:xfrm>
            <a:off x="315935" y="1319605"/>
            <a:ext cx="872862" cy="552508"/>
          </a:xfrm>
          <a:custGeom>
            <a:avLst/>
            <a:gdLst/>
            <a:ahLst/>
            <a:cxnLst/>
            <a:rect l="l" t="t" r="r" b="b"/>
            <a:pathLst>
              <a:path w="990126" h="720092">
                <a:moveTo>
                  <a:pt x="0" y="0"/>
                </a:moveTo>
                <a:lnTo>
                  <a:pt x="720092" y="0"/>
                </a:lnTo>
                <a:lnTo>
                  <a:pt x="720092" y="450058"/>
                </a:lnTo>
                <a:lnTo>
                  <a:pt x="990126" y="720092"/>
                </a:lnTo>
                <a:lnTo>
                  <a:pt x="720092" y="720092"/>
                </a:lnTo>
                <a:lnTo>
                  <a:pt x="450057" y="720092"/>
                </a:lnTo>
                <a:lnTo>
                  <a:pt x="0" y="7200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solidFill>
                <a:schemeClr val="bg1"/>
              </a:solidFill>
            </a:endParaRPr>
          </a:p>
        </p:txBody>
      </p:sp>
      <p:sp>
        <p:nvSpPr>
          <p:cNvPr id="13" name="矩形 12"/>
          <p:cNvSpPr/>
          <p:nvPr/>
        </p:nvSpPr>
        <p:spPr>
          <a:xfrm>
            <a:off x="1191568" y="1339713"/>
            <a:ext cx="5225252" cy="523212"/>
          </a:xfrm>
          <a:prstGeom prst="rect">
            <a:avLst/>
          </a:prstGeom>
        </p:spPr>
        <p:txBody>
          <a:bodyPr wrap="square" lIns="91432" tIns="45716" rIns="91432" bIns="45716">
            <a:spAutoFi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查估作業</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土地市價查估</a:t>
            </a:r>
          </a:p>
        </p:txBody>
      </p:sp>
      <p:sp>
        <p:nvSpPr>
          <p:cNvPr id="14" name="Shape 257"/>
          <p:cNvSpPr txBox="1"/>
          <p:nvPr/>
        </p:nvSpPr>
        <p:spPr>
          <a:xfrm>
            <a:off x="336268" y="1354015"/>
            <a:ext cx="596699" cy="4497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二</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rPr>
              <a:t>.</a:t>
            </a:r>
            <a:endParaRPr lang="en" sz="2400" b="1" i="0" u="none" strike="noStrike" cap="none"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Nixie One"/>
              <a:sym typeface="Nixie One"/>
            </a:endParaRPr>
          </a:p>
        </p:txBody>
      </p:sp>
      <p:sp>
        <p:nvSpPr>
          <p:cNvPr id="4" name="矩形 3"/>
          <p:cNvSpPr/>
          <p:nvPr/>
        </p:nvSpPr>
        <p:spPr>
          <a:xfrm>
            <a:off x="-99640" y="4745110"/>
            <a:ext cx="9788152" cy="1015663"/>
          </a:xfrm>
          <a:prstGeom prst="rect">
            <a:avLst/>
          </a:prstGeom>
        </p:spPr>
        <p:txBody>
          <a:bodyPr wrap="square">
            <a:spAutoFit/>
          </a:bodyPr>
          <a:lstStyle/>
          <a:p>
            <a:pPr marL="990600" lvl="0" indent="-355600" algn="just" defTabSz="457200" latinLnBrk="0" hangingPunct="0">
              <a:lnSpc>
                <a:spcPts val="3600"/>
              </a:lnSpc>
              <a:spcAft>
                <a:spcPts val="600"/>
              </a:spcAft>
              <a:buClr>
                <a:srgbClr val="353535"/>
              </a:buClr>
              <a:buBlip>
                <a:blip r:embed="rId3"/>
              </a:buBlip>
              <a:defRPr/>
            </a:pPr>
            <a:r>
              <a:rPr lang="zh-TW" altLang="en-US"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預計</a:t>
            </a:r>
            <a:r>
              <a:rPr lang="en-US" altLang="zh-TW"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107</a:t>
            </a:r>
            <a:r>
              <a:rPr lang="zh-TW" altLang="en-US"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年</a:t>
            </a:r>
            <a:r>
              <a:rPr lang="en-US" altLang="zh-TW"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12</a:t>
            </a:r>
            <a:r>
              <a:rPr lang="zh-TW" altLang="en-US"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月底前完成比準地市價查估作業，</a:t>
            </a:r>
            <a:r>
              <a:rPr lang="en-US" altLang="zh-TW"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109</a:t>
            </a:r>
            <a:r>
              <a:rPr lang="zh-TW" altLang="en-US"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年</a:t>
            </a:r>
            <a:r>
              <a:rPr lang="en-US" altLang="zh-TW"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3</a:t>
            </a:r>
            <a:r>
              <a:rPr lang="zh-TW" altLang="en-US" sz="26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rPr>
              <a:t>月底完成協議價購市價查估</a:t>
            </a:r>
            <a:r>
              <a:rPr lang="zh-TW" altLang="en-US" sz="2600" dirty="0">
                <a:solidFill>
                  <a:sysClr val="windowText" lastClr="000000">
                    <a:lumMod val="75000"/>
                    <a:lumOff val="25000"/>
                  </a:sysClr>
                </a:solidFill>
                <a:latin typeface="微軟正黑體" panose="020B0604030504040204" pitchFamily="34" charset="-120"/>
                <a:ea typeface="微軟正黑體" panose="020B0604030504040204" pitchFamily="34" charset="-120"/>
                <a:sym typeface="Arial"/>
              </a:rPr>
              <a:t>。</a:t>
            </a:r>
          </a:p>
        </p:txBody>
      </p:sp>
    </p:spTree>
    <p:extLst>
      <p:ext uri="{BB962C8B-B14F-4D97-AF65-F5344CB8AC3E}">
        <p14:creationId xmlns:p14="http://schemas.microsoft.com/office/powerpoint/2010/main" val="230995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4316</TotalTime>
  <Words>1366</Words>
  <Application>Microsoft Office PowerPoint</Application>
  <PresentationFormat>自訂</PresentationFormat>
  <Paragraphs>243</Paragraphs>
  <Slides>18</Slides>
  <Notes>2</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Gwin7User</cp:lastModifiedBy>
  <cp:revision>134</cp:revision>
  <cp:lastPrinted>2018-04-20T01:22:20Z</cp:lastPrinted>
  <dcterms:created xsi:type="dcterms:W3CDTF">2014-04-01T16:27:38Z</dcterms:created>
  <dcterms:modified xsi:type="dcterms:W3CDTF">2018-10-29T06:13:58Z</dcterms:modified>
</cp:coreProperties>
</file>